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63" r:id="rId7"/>
    <p:sldId id="261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1" r:id="rId19"/>
    <p:sldId id="276" r:id="rId20"/>
    <p:sldId id="282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87D"/>
    <a:srgbClr val="46B1E8"/>
    <a:srgbClr val="FCD01F"/>
    <a:srgbClr val="57B1D8"/>
    <a:srgbClr val="CC4E6A"/>
    <a:srgbClr val="922A7D"/>
    <a:srgbClr val="E77A39"/>
    <a:srgbClr val="C4D64B"/>
    <a:srgbClr val="56A44D"/>
    <a:srgbClr val="5E6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926" autoAdjust="0"/>
    <p:restoredTop sz="94639"/>
  </p:normalViewPr>
  <p:slideViewPr>
    <p:cSldViewPr snapToGrid="0" snapToObjects="1">
      <p:cViewPr>
        <p:scale>
          <a:sx n="75" d="100"/>
          <a:sy n="75" d="100"/>
        </p:scale>
        <p:origin x="-3048" y="-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FA53D-B097-4448-9809-9BCE5039BF22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E671D-C14B-3E46-8572-C66E7160BB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9" t="48753" r="24931"/>
          <a:stretch/>
        </p:blipFill>
        <p:spPr>
          <a:xfrm>
            <a:off x="0" y="-139700"/>
            <a:ext cx="12204700" cy="703902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2700" y="2257063"/>
            <a:ext cx="12217400" cy="2650602"/>
          </a:xfrm>
          <a:prstGeom prst="rect">
            <a:avLst/>
          </a:prstGeom>
          <a:solidFill>
            <a:srgbClr val="21487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2550296"/>
            <a:ext cx="8750037" cy="1762185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83" y="6213661"/>
            <a:ext cx="3924434" cy="67906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2022134" y="489197"/>
            <a:ext cx="2827658" cy="811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2500" b="0" dirty="0" smtClean="0">
                <a:solidFill>
                  <a:schemeClr val="bg1"/>
                </a:solidFill>
              </a:rPr>
              <a:t>Saimaan rannalla.</a:t>
            </a:r>
            <a:endParaRPr lang="en-US" sz="25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isältö 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963" y="491142"/>
            <a:ext cx="9437424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7963" y="1681163"/>
            <a:ext cx="45985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17963" y="2505075"/>
            <a:ext cx="45985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13316" y="1681163"/>
            <a:ext cx="46420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3316" y="2505075"/>
            <a:ext cx="464207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7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ieni otsik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963" y="491142"/>
            <a:ext cx="9435836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ullet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81" y="491142"/>
            <a:ext cx="9281319" cy="809246"/>
          </a:xfrm>
        </p:spPr>
        <p:txBody>
          <a:bodyPr anchor="ctr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90" y="1678894"/>
            <a:ext cx="5544897" cy="41821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2481" y="1678894"/>
            <a:ext cx="3541241" cy="4182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ullet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481" y="457200"/>
            <a:ext cx="9281319" cy="843188"/>
          </a:xfrm>
        </p:spPr>
        <p:txBody>
          <a:bodyPr anchor="ctr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05376" y="1435261"/>
            <a:ext cx="5950011" cy="44257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2480" y="1435261"/>
            <a:ext cx="3110707" cy="44337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ullet pysty vaaka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420" y="491142"/>
            <a:ext cx="9351380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Bullet pysty di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44554" y="2071867"/>
            <a:ext cx="809245" cy="4105095"/>
          </a:xfrm>
        </p:spPr>
        <p:txBody>
          <a:bodyPr vert="eaVert"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26649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4F6-6B15-DC4F-9684-79ED48AEF63F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90197" y="554359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1" y="6794330"/>
            <a:ext cx="12192001" cy="63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61" y="5521123"/>
            <a:ext cx="10370017" cy="1096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4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B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7B1D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dia 5 TUM.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4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7B1D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7962" y="1456565"/>
            <a:ext cx="8750037" cy="2053397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+mn-lt"/>
                <a:ea typeface="Cairo" charset="0"/>
                <a:cs typeface="Cairo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62" y="3602038"/>
            <a:ext cx="8750037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  <a:ea typeface="Blackoak" charset="0"/>
                <a:cs typeface="Blackoa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62" y="6356350"/>
            <a:ext cx="166343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7399" cy="365125"/>
          </a:xfrm>
        </p:spPr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008" y="491142"/>
            <a:ext cx="9330791" cy="809246"/>
          </a:xfrm>
        </p:spPr>
        <p:txBody>
          <a:bodyPr>
            <a:normAutofit/>
          </a:bodyPr>
          <a:lstStyle>
            <a:lvl1pPr>
              <a:defRPr sz="2500" b="1" i="0">
                <a:latin typeface="+mn-lt"/>
                <a:ea typeface="Cairo SemiBold" charset="0"/>
                <a:cs typeface="Cairo Semi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008" y="1825625"/>
            <a:ext cx="9330792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23008" y="6356350"/>
            <a:ext cx="1558392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442" y="491142"/>
            <a:ext cx="9270357" cy="809246"/>
          </a:xfrm>
        </p:spPr>
        <p:txBody>
          <a:bodyPr>
            <a:normAutofit/>
          </a:bodyPr>
          <a:lstStyle>
            <a:lvl1pPr>
              <a:defRPr sz="2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3442" y="1825625"/>
            <a:ext cx="451412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1190" y="1825625"/>
            <a:ext cx="458261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3442" y="6356350"/>
            <a:ext cx="1497958" cy="365125"/>
          </a:xfrm>
        </p:spPr>
        <p:txBody>
          <a:bodyPr/>
          <a:lstStyle/>
          <a:p>
            <a:fld id="{09AB74F6-6B15-DC4F-9684-79ED48AEF63F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D8F3-F75A-E24D-ACA1-FAA0A8FE46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142"/>
            <a:ext cx="1917963" cy="8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74F6-6B15-DC4F-9684-79ED48AEF63F}" type="datetimeFigureOut">
              <a:rPr lang="en-US" smtClean="0"/>
              <a:t>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D8F3-F75A-E24D-ACA1-FAA0A8FE46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1" r:id="rId3"/>
    <p:sldLayoutId id="2147483662" r:id="rId4"/>
    <p:sldLayoutId id="2147483660" r:id="rId5"/>
    <p:sldLayoutId id="2147483663" r:id="rId6"/>
    <p:sldLayoutId id="2147483664" r:id="rId7"/>
    <p:sldLayoutId id="2147483650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662" y="2550296"/>
            <a:ext cx="8750037" cy="176218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sv-SE" sz="6000" dirty="0" smtClean="0"/>
              <a:t>Rakennuksen Energiatehokkuus ja E - luku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1"/>
            <a:ext cx="9346938" cy="2590799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E-lukua koskevat poikkeukset ja massiivipuurakennusten huomioon ottaminen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2590800"/>
            <a:ext cx="12192000" cy="3492500"/>
          </a:xfrm>
        </p:spPr>
        <p:txBody>
          <a:bodyPr/>
          <a:lstStyle/>
          <a:p>
            <a:pPr algn="l"/>
            <a:r>
              <a:rPr lang="fi-FI" dirty="0">
                <a:cs typeface="Calibri"/>
              </a:rPr>
              <a:t>	</a:t>
            </a:r>
            <a:r>
              <a:rPr lang="fi-FI" dirty="0" smtClean="0">
                <a:cs typeface="Calibri"/>
              </a:rPr>
              <a:t>● </a:t>
            </a:r>
            <a:r>
              <a:rPr lang="fi-FI" dirty="0">
                <a:solidFill>
                  <a:srgbClr val="FF0000"/>
                </a:solidFill>
              </a:rPr>
              <a:t>Opetusrakennuksessa ja päiväkodissa </a:t>
            </a:r>
            <a:r>
              <a:rPr lang="fi-FI" dirty="0"/>
              <a:t>voidaan E-luvun </a:t>
            </a:r>
            <a:r>
              <a:rPr lang="fi-FI" dirty="0" smtClean="0"/>
              <a:t>raja-arvo </a:t>
            </a:r>
            <a:r>
              <a:rPr lang="fi-FI" dirty="0"/>
              <a:t>ylittää </a:t>
            </a:r>
            <a:r>
              <a:rPr lang="fi-FI" dirty="0" smtClean="0"/>
              <a:t>	  	  	 	    </a:t>
            </a:r>
            <a:r>
              <a:rPr lang="fi-FI" dirty="0" smtClean="0">
                <a:solidFill>
                  <a:srgbClr val="FF0000"/>
                </a:solidFill>
              </a:rPr>
              <a:t>5kWhE/(</a:t>
            </a:r>
            <a:r>
              <a:rPr lang="fi-FI" dirty="0">
                <a:solidFill>
                  <a:srgbClr val="FF0000"/>
                </a:solidFill>
              </a:rPr>
              <a:t>m2a</a:t>
            </a:r>
            <a:r>
              <a:rPr lang="fi-FI" dirty="0" smtClean="0"/>
              <a:t>),jos </a:t>
            </a:r>
            <a:r>
              <a:rPr lang="fi-FI" dirty="0"/>
              <a:t>lämmitetty nettoala on enintään </a:t>
            </a:r>
            <a:r>
              <a:rPr lang="fi-FI" dirty="0" smtClean="0"/>
              <a:t>1000 m2.</a:t>
            </a:r>
          </a:p>
          <a:p>
            <a:pPr algn="l"/>
            <a:r>
              <a:rPr lang="fi-FI" dirty="0"/>
              <a:t>	</a:t>
            </a:r>
            <a:r>
              <a:rPr lang="fi-FI" dirty="0">
                <a:cs typeface="Calibri"/>
              </a:rPr>
              <a:t>● </a:t>
            </a:r>
            <a:r>
              <a:rPr lang="fi-FI" dirty="0"/>
              <a:t>Massiivipuurakennuksessa voidaan E-luvun raja-arvot ylittää</a:t>
            </a:r>
            <a:r>
              <a:rPr lang="fi-FI" dirty="0" smtClean="0"/>
              <a:t>:</a:t>
            </a:r>
          </a:p>
          <a:p>
            <a:pPr algn="l"/>
            <a:r>
              <a:rPr lang="fi-FI" dirty="0"/>
              <a:t>	</a:t>
            </a:r>
            <a:r>
              <a:rPr lang="fi-FI" dirty="0" smtClean="0">
                <a:solidFill>
                  <a:srgbClr val="FF0000"/>
                </a:solidFill>
              </a:rPr>
              <a:t>     - </a:t>
            </a:r>
            <a:r>
              <a:rPr lang="fi-FI" dirty="0">
                <a:solidFill>
                  <a:srgbClr val="FF0000"/>
                </a:solidFill>
              </a:rPr>
              <a:t>20 prosentilla </a:t>
            </a:r>
            <a:r>
              <a:rPr lang="fi-FI" dirty="0"/>
              <a:t>erillisessä pientalossa ja ketjutalon osana </a:t>
            </a:r>
            <a:r>
              <a:rPr lang="fi-FI" dirty="0" smtClean="0"/>
              <a:t> olevassa </a:t>
            </a:r>
            <a:r>
              <a:rPr lang="fi-FI" dirty="0"/>
              <a:t>rakennuksessa, </a:t>
            </a:r>
            <a:r>
              <a:rPr lang="fi-FI" dirty="0" smtClean="0"/>
              <a:t>	 	       jonka </a:t>
            </a:r>
            <a:r>
              <a:rPr lang="fi-FI" dirty="0"/>
              <a:t>lämmitetty nettoala on </a:t>
            </a:r>
            <a:r>
              <a:rPr lang="fi-FI" dirty="0" smtClean="0"/>
              <a:t>50-150 m2.</a:t>
            </a:r>
          </a:p>
          <a:p>
            <a:pPr algn="l"/>
            <a:r>
              <a:rPr lang="fi-FI" dirty="0"/>
              <a:t>	</a:t>
            </a:r>
            <a:r>
              <a:rPr lang="fi-FI" dirty="0" smtClean="0"/>
              <a:t>    </a:t>
            </a:r>
            <a:r>
              <a:rPr lang="fi-FI" dirty="0"/>
              <a:t> </a:t>
            </a:r>
            <a:r>
              <a:rPr lang="fi-FI" dirty="0">
                <a:solidFill>
                  <a:srgbClr val="FF0000"/>
                </a:solidFill>
              </a:rPr>
              <a:t>- 15 prosentilla </a:t>
            </a:r>
            <a:r>
              <a:rPr lang="fi-FI" dirty="0"/>
              <a:t>erillisissä pientalossa ja ketjutalon osana olevassa 	       </a:t>
            </a:r>
            <a:r>
              <a:rPr lang="fi-FI" dirty="0" smtClean="0"/>
              <a:t>		 	        rakennuksessa</a:t>
            </a:r>
            <a:r>
              <a:rPr lang="fi-FI" dirty="0"/>
              <a:t>, jonka lämmitetty nettoala on suurempi kuin </a:t>
            </a:r>
            <a:r>
              <a:rPr lang="fi-FI" dirty="0" smtClean="0"/>
              <a:t>150 m2.</a:t>
            </a:r>
          </a:p>
          <a:p>
            <a:pPr algn="l"/>
            <a:r>
              <a:rPr lang="fi-FI" dirty="0"/>
              <a:t>	</a:t>
            </a:r>
            <a:r>
              <a:rPr lang="fi-FI" dirty="0" smtClean="0"/>
              <a:t>     </a:t>
            </a:r>
            <a:r>
              <a:rPr lang="fi-FI" dirty="0">
                <a:solidFill>
                  <a:srgbClr val="FF0000"/>
                </a:solidFill>
              </a:rPr>
              <a:t>- </a:t>
            </a:r>
            <a:r>
              <a:rPr lang="sv-SE" dirty="0">
                <a:solidFill>
                  <a:srgbClr val="FF0000"/>
                </a:solidFill>
              </a:rPr>
              <a:t>10 prosentilla </a:t>
            </a:r>
            <a:r>
              <a:rPr lang="sv-SE" dirty="0"/>
              <a:t>muissa </a:t>
            </a:r>
            <a:r>
              <a:rPr lang="sv-SE" dirty="0" smtClean="0"/>
              <a:t>käyttötarkoitusluokissa.</a:t>
            </a:r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279400"/>
            <a:ext cx="9626338" cy="1968500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E-lukua koskevat poikkeukset ja massiivipuurakennusten huomioon ottaminen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3073400"/>
            <a:ext cx="12192000" cy="2616200"/>
          </a:xfrm>
        </p:spPr>
        <p:txBody>
          <a:bodyPr/>
          <a:lstStyle/>
          <a:p>
            <a:pPr algn="l"/>
            <a:r>
              <a:rPr lang="fi-FI" dirty="0" smtClean="0">
                <a:cs typeface="Calibri"/>
              </a:rPr>
              <a:t>	● </a:t>
            </a:r>
            <a:r>
              <a:rPr lang="fi-FI" dirty="0"/>
              <a:t>Käyttötarkoitusluokan 1 d rakennuksessa voidaan edellä esitetyt </a:t>
            </a:r>
            <a:r>
              <a:rPr lang="fi-FI" dirty="0" smtClean="0"/>
              <a:t>E-luvun </a:t>
            </a:r>
            <a:r>
              <a:rPr lang="fi-FI" dirty="0"/>
              <a:t>raja-arvo </a:t>
            </a:r>
            <a:r>
              <a:rPr lang="fi-FI" dirty="0" smtClean="0"/>
              <a:t>	 	    </a:t>
            </a:r>
            <a:r>
              <a:rPr lang="fi-FI" dirty="0" smtClean="0">
                <a:solidFill>
                  <a:srgbClr val="FF0000"/>
                </a:solidFill>
              </a:rPr>
              <a:t>ylittää </a:t>
            </a:r>
            <a:r>
              <a:rPr lang="fi-FI" dirty="0">
                <a:solidFill>
                  <a:srgbClr val="FF0000"/>
                </a:solidFill>
              </a:rPr>
              <a:t>5 kWhE /(m2a), </a:t>
            </a:r>
            <a:r>
              <a:rPr lang="fi-FI" dirty="0"/>
              <a:t>kun rakennus on </a:t>
            </a:r>
            <a:r>
              <a:rPr lang="fi-FI" dirty="0" smtClean="0">
                <a:solidFill>
                  <a:srgbClr val="FF0000"/>
                </a:solidFill>
              </a:rPr>
              <a:t>kytketty </a:t>
            </a:r>
            <a:r>
              <a:rPr lang="fi-FI" dirty="0">
                <a:solidFill>
                  <a:srgbClr val="FF0000"/>
                </a:solidFill>
              </a:rPr>
              <a:t>lämmitysjärjestelmään, jossa lämpö </a:t>
            </a:r>
            <a:r>
              <a:rPr lang="fi-FI" dirty="0" smtClean="0">
                <a:solidFill>
                  <a:srgbClr val="FF0000"/>
                </a:solidFill>
              </a:rPr>
              <a:t>	 	    johdetaan rakennuksen </a:t>
            </a:r>
            <a:r>
              <a:rPr lang="fi-FI" dirty="0">
                <a:solidFill>
                  <a:srgbClr val="FF0000"/>
                </a:solidFill>
              </a:rPr>
              <a:t>ulkopuolisilla lämpöputkilla yhteisestä 	 	  	    </a:t>
            </a:r>
            <a:r>
              <a:rPr lang="fi-FI" dirty="0" smtClean="0">
                <a:solidFill>
                  <a:srgbClr val="FF0000"/>
                </a:solidFill>
              </a:rPr>
              <a:t>	 	    lämmönsiirtimestä </a:t>
            </a:r>
            <a:r>
              <a:rPr lang="fi-FI" dirty="0">
                <a:solidFill>
                  <a:srgbClr val="FF0000"/>
                </a:solidFill>
              </a:rPr>
              <a:t>tai lämmöntuottolaitteesta kolmeen tai </a:t>
            </a:r>
            <a:r>
              <a:rPr lang="fi-FI" dirty="0" smtClean="0">
                <a:solidFill>
                  <a:srgbClr val="FF0000"/>
                </a:solidFill>
              </a:rPr>
              <a:t>useampaan </a:t>
            </a:r>
            <a:r>
              <a:rPr lang="fi-FI" dirty="0">
                <a:solidFill>
                  <a:srgbClr val="FF0000"/>
                </a:solidFill>
              </a:rPr>
              <a:t>rakennukseen. </a:t>
            </a:r>
            <a:endParaRPr lang="fi-FI" dirty="0" smtClean="0">
              <a:solidFill>
                <a:srgbClr val="FF0000"/>
              </a:solidFill>
            </a:endParaRPr>
          </a:p>
          <a:p>
            <a:pPr algn="l"/>
            <a:r>
              <a:rPr lang="fi-FI" dirty="0"/>
              <a:t>	</a:t>
            </a:r>
            <a:r>
              <a:rPr lang="fi-FI" dirty="0">
                <a:cs typeface="Calibri"/>
              </a:rPr>
              <a:t>● </a:t>
            </a:r>
            <a:r>
              <a:rPr lang="fi-FI" dirty="0">
                <a:solidFill>
                  <a:srgbClr val="FF0000"/>
                </a:solidFill>
              </a:rPr>
              <a:t>Käyttötarkoitusluokan 9 </a:t>
            </a:r>
            <a:r>
              <a:rPr lang="fi-FI" dirty="0"/>
              <a:t>mukaisen rakennuksen E-luku on </a:t>
            </a:r>
            <a:r>
              <a:rPr lang="fi-FI" dirty="0" smtClean="0"/>
              <a:t>laskettava</a:t>
            </a:r>
            <a:r>
              <a:rPr lang="fi-FI" dirty="0"/>
              <a:t>. Laskennassa on </a:t>
            </a:r>
            <a:r>
              <a:rPr lang="fi-FI" dirty="0" smtClean="0"/>
              <a:t>	 	    </a:t>
            </a:r>
            <a:r>
              <a:rPr lang="fi-FI" dirty="0" smtClean="0">
                <a:solidFill>
                  <a:srgbClr val="FF0000"/>
                </a:solidFill>
              </a:rPr>
              <a:t>käytettävä </a:t>
            </a:r>
            <a:r>
              <a:rPr lang="fi-FI" dirty="0">
                <a:solidFill>
                  <a:srgbClr val="FF0000"/>
                </a:solidFill>
              </a:rPr>
              <a:t>suunnitteluarvoja.</a:t>
            </a:r>
          </a:p>
          <a:p>
            <a:pPr algn="l"/>
            <a:endParaRPr lang="fi-FI" dirty="0"/>
          </a:p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55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1"/>
            <a:ext cx="8750037" cy="1816099"/>
          </a:xfrm>
        </p:spPr>
        <p:txBody>
          <a:bodyPr/>
          <a:lstStyle/>
          <a:p>
            <a:pPr algn="l"/>
            <a:r>
              <a:rPr lang="sv-SE" dirty="0"/>
              <a:t>E- lukua ei sovelleta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1917700"/>
            <a:ext cx="10667999" cy="3606800"/>
          </a:xfrm>
        </p:spPr>
        <p:txBody>
          <a:bodyPr>
            <a:normAutofit/>
          </a:bodyPr>
          <a:lstStyle/>
          <a:p>
            <a:pPr marL="0" lvl="1" algn="l">
              <a:spcBef>
                <a:spcPts val="1000"/>
              </a:spcBef>
            </a:pPr>
            <a:r>
              <a:rPr lang="fi-FI" sz="2400" dirty="0" smtClean="0">
                <a:cs typeface="Calibri"/>
              </a:rPr>
              <a:t>	● </a:t>
            </a:r>
            <a:r>
              <a:rPr lang="sv-SE" sz="2400" dirty="0">
                <a:solidFill>
                  <a:srgbClr val="FF0000"/>
                </a:solidFill>
              </a:rPr>
              <a:t>Asunnon rakentamiseen asuinkerrostalon ullakolle</a:t>
            </a:r>
            <a:r>
              <a:rPr lang="sv-SE" sz="2400" dirty="0" smtClean="0">
                <a:solidFill>
                  <a:srgbClr val="FF0000"/>
                </a:solidFill>
              </a:rPr>
              <a:t>.</a:t>
            </a:r>
          </a:p>
          <a:p>
            <a:pPr marL="0" lvl="1" algn="l">
              <a:spcBef>
                <a:spcPts val="1000"/>
              </a:spcBef>
            </a:pPr>
            <a:r>
              <a:rPr lang="sv-SE" sz="2400" dirty="0"/>
              <a:t>	</a:t>
            </a:r>
            <a:r>
              <a:rPr lang="sv-SE" sz="2400" dirty="0">
                <a:cs typeface="Calibri"/>
              </a:rPr>
              <a:t>● </a:t>
            </a:r>
            <a:r>
              <a:rPr lang="fi-FI" sz="2400" dirty="0"/>
              <a:t>Käyttötarkoitusluokan 1 mukaisen rakennuksen laajennukseen eikä 	    </a:t>
            </a:r>
            <a:r>
              <a:rPr lang="fi-FI" sz="2400" dirty="0" smtClean="0"/>
              <a:t>	    kerrosalaan </a:t>
            </a:r>
            <a:r>
              <a:rPr lang="fi-FI" sz="2400" dirty="0"/>
              <a:t>laskettavan tilan lisäämiseen</a:t>
            </a:r>
            <a:r>
              <a:rPr lang="fi-FI" sz="2400" dirty="0" smtClean="0"/>
              <a:t>.</a:t>
            </a:r>
          </a:p>
          <a:p>
            <a:pPr marL="0" lvl="1" algn="l">
              <a:spcBef>
                <a:spcPts val="1000"/>
              </a:spcBef>
            </a:pPr>
            <a:r>
              <a:rPr lang="fi-FI" sz="2400" dirty="0"/>
              <a:t>	</a:t>
            </a:r>
            <a:r>
              <a:rPr lang="fi-FI" sz="2400" dirty="0">
                <a:cs typeface="Calibri"/>
              </a:rPr>
              <a:t>● </a:t>
            </a:r>
            <a:r>
              <a:rPr lang="fi-FI" sz="2400" dirty="0"/>
              <a:t>Sellaiseen muun käyttötarkoitusluokan mukaisen rakennuksen 	 	    </a:t>
            </a:r>
            <a:r>
              <a:rPr lang="fi-FI" sz="2400" dirty="0" smtClean="0"/>
              <a:t>	</a:t>
            </a:r>
            <a:r>
              <a:rPr lang="fi-FI" sz="2400" dirty="0" smtClean="0">
                <a:solidFill>
                  <a:srgbClr val="FF0000"/>
                </a:solidFill>
              </a:rPr>
              <a:t>    laajennukseen </a:t>
            </a:r>
            <a:r>
              <a:rPr lang="fi-FI" sz="2400" dirty="0">
                <a:solidFill>
                  <a:srgbClr val="FF0000"/>
                </a:solidFill>
              </a:rPr>
              <a:t>tai kerrosalaan laskettavan tilan lisäämiseen, missä </a:t>
            </a:r>
            <a:r>
              <a:rPr lang="fi-FI" sz="2400" dirty="0" smtClean="0">
                <a:solidFill>
                  <a:srgbClr val="FF0000"/>
                </a:solidFill>
              </a:rPr>
              <a:t>	  	    ilmanvaihdon </a:t>
            </a:r>
            <a:r>
              <a:rPr lang="fi-FI" sz="2400" dirty="0">
                <a:solidFill>
                  <a:srgbClr val="FF0000"/>
                </a:solidFill>
              </a:rPr>
              <a:t>tai lämmityksen järjestämisessä voi käyttää olemassa </a:t>
            </a:r>
            <a:r>
              <a:rPr lang="fi-FI" sz="2400" dirty="0" smtClean="0">
                <a:solidFill>
                  <a:srgbClr val="FF0000"/>
                </a:solidFill>
              </a:rPr>
              <a:t>olevaa 	    ilmanvaihto- </a:t>
            </a:r>
            <a:r>
              <a:rPr lang="fi-FI" sz="2400" dirty="0">
                <a:solidFill>
                  <a:srgbClr val="FF0000"/>
                </a:solidFill>
              </a:rPr>
              <a:t>tai lämmitysjärjestelmää</a:t>
            </a:r>
            <a:r>
              <a:rPr lang="fi-FI" sz="2400" dirty="0" smtClean="0">
                <a:solidFill>
                  <a:srgbClr val="FF0000"/>
                </a:solidFill>
              </a:rPr>
              <a:t>.</a:t>
            </a:r>
          </a:p>
          <a:p>
            <a:pPr marL="0" lvl="1" algn="l">
              <a:spcBef>
                <a:spcPts val="1000"/>
              </a:spcBef>
            </a:pPr>
            <a:r>
              <a:rPr lang="fi-FI" sz="2400" dirty="0"/>
              <a:t>	</a:t>
            </a:r>
            <a:r>
              <a:rPr lang="fi-FI" sz="2400" dirty="0">
                <a:cs typeface="Calibri"/>
              </a:rPr>
              <a:t>● </a:t>
            </a:r>
            <a:r>
              <a:rPr lang="sv-SE" sz="2400" dirty="0" smtClean="0"/>
              <a:t>Loma-asumiseen suunniteltavaan </a:t>
            </a:r>
            <a:r>
              <a:rPr lang="sv-SE" sz="2400" dirty="0" smtClean="0">
                <a:solidFill>
                  <a:srgbClr val="FF0000"/>
                </a:solidFill>
              </a:rPr>
              <a:t>pientaloon</a:t>
            </a:r>
            <a:r>
              <a:rPr lang="sv-SE" sz="2400" dirty="0">
                <a:solidFill>
                  <a:srgbClr val="FF0000"/>
                </a:solidFill>
              </a:rPr>
              <a:t>.</a:t>
            </a:r>
            <a:endParaRPr lang="fi-FI" sz="2400" dirty="0">
              <a:solidFill>
                <a:srgbClr val="FF0000"/>
              </a:solidFill>
            </a:endParaRPr>
          </a:p>
          <a:p>
            <a:pPr marL="0" lvl="1" algn="l">
              <a:spcBef>
                <a:spcPts val="1000"/>
              </a:spcBef>
            </a:pPr>
            <a:endParaRPr lang="fi-FI" sz="2400" dirty="0"/>
          </a:p>
          <a:p>
            <a:pPr marL="0" lvl="1" algn="l">
              <a:spcBef>
                <a:spcPts val="1000"/>
              </a:spcBef>
            </a:pPr>
            <a:endParaRPr lang="fi-FI" sz="2400" dirty="0"/>
          </a:p>
          <a:p>
            <a:pPr marL="0" lvl="1" algn="l">
              <a:spcBef>
                <a:spcPts val="1000"/>
              </a:spcBef>
            </a:pPr>
            <a:endParaRPr lang="sv-SE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00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1"/>
            <a:ext cx="9893038" cy="2400299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Laskennallinen energiatehokkuuden vertailuluku (</a:t>
            </a:r>
            <a:r>
              <a:rPr lang="sv-SE" dirty="0" smtClean="0"/>
              <a:t>E- luku)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2400300"/>
            <a:ext cx="12001500" cy="4343400"/>
          </a:xfrm>
        </p:spPr>
        <p:txBody>
          <a:bodyPr/>
          <a:lstStyle/>
          <a:p>
            <a:pPr algn="l"/>
            <a:r>
              <a:rPr lang="fi-FI" dirty="0" smtClean="0">
                <a:latin typeface="Calibri"/>
                <a:cs typeface="Calibri"/>
              </a:rPr>
              <a:t>	● </a:t>
            </a:r>
            <a:r>
              <a:rPr lang="fi-FI" dirty="0" smtClean="0"/>
              <a:t>Laskennallinen </a:t>
            </a:r>
            <a:r>
              <a:rPr lang="fi-FI" dirty="0"/>
              <a:t>energiatehokkuuden vertailuluku on energiamuotojen kertoimilla </a:t>
            </a:r>
            <a:r>
              <a:rPr lang="fi-FI" dirty="0" smtClean="0"/>
              <a:t> 	    painotettu </a:t>
            </a:r>
            <a:r>
              <a:rPr lang="fi-FI" dirty="0"/>
              <a:t>rakennuksen laskennallinen ostoenergiankulutus lämmitettyä </a:t>
            </a:r>
            <a:r>
              <a:rPr lang="fi-FI" dirty="0" smtClean="0"/>
              <a:t>	 	    nettoalaakohden </a:t>
            </a:r>
            <a:r>
              <a:rPr lang="fi-FI" dirty="0"/>
              <a:t>vuodessa</a:t>
            </a:r>
            <a:r>
              <a:rPr lang="fi-FI" dirty="0" smtClean="0"/>
              <a:t>. </a:t>
            </a:r>
          </a:p>
          <a:p>
            <a:pPr algn="l"/>
            <a:r>
              <a:rPr lang="fi-FI" dirty="0" smtClean="0">
                <a:latin typeface="Calibri"/>
                <a:cs typeface="Calibri"/>
              </a:rPr>
              <a:t>	● </a:t>
            </a:r>
            <a:r>
              <a:rPr lang="fi-FI" dirty="0" smtClean="0"/>
              <a:t>Rakennukseen kuuluvalla laitteistolla ympäristöstä olevasta energiasta otettu energia 	    siltä osin, kuin se on käytetty rakennuksessa vakioituun käyttöön perustuvan 	  	    energiankulutuksen kattamiseen, vähentää ostoenergian tarvetta. </a:t>
            </a:r>
          </a:p>
          <a:p>
            <a:pPr algn="l"/>
            <a:r>
              <a:rPr lang="fi-FI" dirty="0" smtClean="0">
                <a:latin typeface="Calibri"/>
                <a:cs typeface="Calibri"/>
              </a:rPr>
              <a:t>	● </a:t>
            </a:r>
            <a:r>
              <a:rPr lang="fi-FI" dirty="0" smtClean="0">
                <a:solidFill>
                  <a:srgbClr val="FF0000"/>
                </a:solidFill>
              </a:rPr>
              <a:t>Rakennuksesta </a:t>
            </a:r>
            <a:r>
              <a:rPr lang="fi-FI" dirty="0">
                <a:solidFill>
                  <a:srgbClr val="FF0000"/>
                </a:solidFill>
              </a:rPr>
              <a:t>mahdollisesti ulos vietävä energia ei pienennä E-lukua. </a:t>
            </a:r>
            <a:endParaRPr lang="fi-FI" dirty="0" smtClean="0">
              <a:solidFill>
                <a:srgbClr val="FF0000"/>
              </a:solidFill>
            </a:endParaRPr>
          </a:p>
          <a:p>
            <a:pPr algn="l"/>
            <a:r>
              <a:rPr lang="fi-FI" dirty="0" smtClean="0">
                <a:latin typeface="Calibri"/>
                <a:cs typeface="Calibri"/>
              </a:rPr>
              <a:t>	● </a:t>
            </a:r>
            <a:r>
              <a:rPr lang="fi-FI" dirty="0" smtClean="0">
                <a:solidFill>
                  <a:srgbClr val="FF0000"/>
                </a:solidFill>
              </a:rPr>
              <a:t>Ympäristössä </a:t>
            </a:r>
            <a:r>
              <a:rPr lang="fi-FI" dirty="0">
                <a:solidFill>
                  <a:srgbClr val="FF0000"/>
                </a:solidFill>
              </a:rPr>
              <a:t>olevan energian hyödyntäminen on laskettava kuukausittain tai sitä </a:t>
            </a:r>
            <a:r>
              <a:rPr lang="fi-FI" dirty="0" smtClean="0">
                <a:solidFill>
                  <a:srgbClr val="FF0000"/>
                </a:solidFill>
              </a:rPr>
              <a:t>	    lyhyempinä </a:t>
            </a:r>
            <a:r>
              <a:rPr lang="fi-FI" dirty="0">
                <a:solidFill>
                  <a:srgbClr val="FF0000"/>
                </a:solidFill>
              </a:rPr>
              <a:t>ajanjaksoina </a:t>
            </a:r>
          </a:p>
        </p:txBody>
      </p:sp>
    </p:spTree>
    <p:extLst>
      <p:ext uri="{BB962C8B-B14F-4D97-AF65-F5344CB8AC3E}">
        <p14:creationId xmlns:p14="http://schemas.microsoft.com/office/powerpoint/2010/main" val="16506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1"/>
            <a:ext cx="10032738" cy="2082799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Muutoksia lämmitysjärjestelmän energiankäyttöön, tulisijoihin ja ilmalämpöpumppuun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962" y="2463800"/>
            <a:ext cx="12179038" cy="4076700"/>
          </a:xfrm>
        </p:spPr>
        <p:txBody>
          <a:bodyPr>
            <a:normAutofit lnSpcReduction="10000"/>
          </a:bodyPr>
          <a:lstStyle/>
          <a:p>
            <a:pPr algn="l"/>
            <a:r>
              <a:rPr lang="fi-FI" dirty="0" smtClean="0">
                <a:latin typeface="Calibri"/>
                <a:cs typeface="Calibri"/>
              </a:rPr>
              <a:t>	●</a:t>
            </a:r>
            <a:r>
              <a:rPr lang="fi-FI" dirty="0" smtClean="0"/>
              <a:t> </a:t>
            </a:r>
            <a:r>
              <a:rPr lang="fi-FI" dirty="0"/>
              <a:t>Jos lämpö </a:t>
            </a:r>
            <a:r>
              <a:rPr lang="fi-FI" dirty="0">
                <a:solidFill>
                  <a:srgbClr val="FF0000"/>
                </a:solidFill>
              </a:rPr>
              <a:t>johdetaan rakennuksen ulkopuolisilla lämpöputkilla </a:t>
            </a:r>
            <a:r>
              <a:rPr lang="fi-FI" dirty="0"/>
              <a:t>yhteisestä </a:t>
            </a:r>
            <a:r>
              <a:rPr lang="fi-FI" dirty="0" smtClean="0"/>
              <a:t>	 	 	    lämmönsiirtimestä </a:t>
            </a:r>
            <a:r>
              <a:rPr lang="fi-FI" dirty="0"/>
              <a:t>tai lämmöntuottolaitteesta </a:t>
            </a:r>
            <a:r>
              <a:rPr lang="fi-FI" dirty="0">
                <a:solidFill>
                  <a:srgbClr val="FF0000"/>
                </a:solidFill>
              </a:rPr>
              <a:t>useampaan rakennukseen, on </a:t>
            </a:r>
            <a:r>
              <a:rPr lang="fi-FI" dirty="0" smtClean="0">
                <a:solidFill>
                  <a:srgbClr val="FF0000"/>
                </a:solidFill>
              </a:rPr>
              <a:t>	 	 	    lämpöputkien </a:t>
            </a:r>
            <a:r>
              <a:rPr lang="fi-FI" dirty="0">
                <a:solidFill>
                  <a:srgbClr val="FF0000"/>
                </a:solidFill>
              </a:rPr>
              <a:t>lämpöhäviö jaettava rakennusten kesken pinta-alojen suhteessa</a:t>
            </a:r>
            <a:r>
              <a:rPr lang="fi-FI" dirty="0" smtClean="0"/>
              <a:t>.</a:t>
            </a:r>
          </a:p>
          <a:p>
            <a:pPr algn="l"/>
            <a:r>
              <a:rPr lang="fi-FI" dirty="0" smtClean="0">
                <a:latin typeface="Calibri"/>
                <a:cs typeface="Calibri"/>
              </a:rPr>
              <a:t>	● </a:t>
            </a:r>
            <a:r>
              <a:rPr lang="fi-FI" dirty="0"/>
              <a:t>Jos asuinkerrostalossa on </a:t>
            </a:r>
            <a:r>
              <a:rPr lang="fi-FI" dirty="0">
                <a:solidFill>
                  <a:srgbClr val="FF0000"/>
                </a:solidFill>
              </a:rPr>
              <a:t>asuinhuoneissa vesikiertoinen lämmitys ja märkätiloissa </a:t>
            </a:r>
            <a:r>
              <a:rPr lang="fi-FI" dirty="0" smtClean="0">
                <a:solidFill>
                  <a:srgbClr val="FF0000"/>
                </a:solidFill>
              </a:rPr>
              <a:t>	 	    sähköinen </a:t>
            </a:r>
            <a:r>
              <a:rPr lang="fi-FI" dirty="0">
                <a:solidFill>
                  <a:srgbClr val="FF0000"/>
                </a:solidFill>
              </a:rPr>
              <a:t>lattialämmitys, voidaan tilojen lämmitysenergian nettotarpeesta laskea 35 % </a:t>
            </a:r>
            <a:r>
              <a:rPr lang="fi-FI" dirty="0" smtClean="0">
                <a:solidFill>
                  <a:srgbClr val="FF0000"/>
                </a:solidFill>
              </a:rPr>
              <a:t>	    kohdistuvan </a:t>
            </a:r>
            <a:r>
              <a:rPr lang="fi-FI" dirty="0">
                <a:solidFill>
                  <a:srgbClr val="FF0000"/>
                </a:solidFill>
              </a:rPr>
              <a:t>märkätilojen lattialämmitykselle ja 65 % asuinhuoneiden </a:t>
            </a:r>
            <a:r>
              <a:rPr lang="fi-FI" dirty="0" smtClean="0">
                <a:solidFill>
                  <a:srgbClr val="FF0000"/>
                </a:solidFill>
              </a:rPr>
              <a:t>	 	  	 	    lämmitysjärjestelmälle.</a:t>
            </a:r>
          </a:p>
          <a:p>
            <a:pPr algn="l"/>
            <a:r>
              <a:rPr lang="fi-FI" dirty="0" smtClean="0">
                <a:latin typeface="Calibri"/>
                <a:cs typeface="Calibri"/>
              </a:rPr>
              <a:t>	● </a:t>
            </a:r>
            <a:r>
              <a:rPr lang="fi-FI" dirty="0"/>
              <a:t>Varaavan tulisijan asuinhuoneistoon tuottamaksi lämmitysenergiaksi voidaan laskea </a:t>
            </a:r>
            <a:r>
              <a:rPr lang="fi-FI" dirty="0" smtClean="0"/>
              <a:t>	 	    </a:t>
            </a:r>
            <a:r>
              <a:rPr lang="fi-FI" dirty="0" smtClean="0">
                <a:solidFill>
                  <a:srgbClr val="FF0000"/>
                </a:solidFill>
              </a:rPr>
              <a:t>enintään </a:t>
            </a:r>
            <a:r>
              <a:rPr lang="fi-FI" dirty="0">
                <a:solidFill>
                  <a:srgbClr val="FF0000"/>
                </a:solidFill>
              </a:rPr>
              <a:t>3000 kWh </a:t>
            </a:r>
            <a:r>
              <a:rPr lang="fi-FI" dirty="0"/>
              <a:t>vuodessa tulisijaa kohden</a:t>
            </a:r>
            <a:r>
              <a:rPr lang="fi-FI" dirty="0" smtClean="0"/>
              <a:t>.</a:t>
            </a:r>
          </a:p>
          <a:p>
            <a:pPr algn="l"/>
            <a:r>
              <a:rPr lang="fi-FI" dirty="0" smtClean="0">
                <a:latin typeface="Calibri"/>
                <a:cs typeface="Calibri"/>
              </a:rPr>
              <a:t>	● </a:t>
            </a:r>
            <a:r>
              <a:rPr lang="fi-FI" dirty="0"/>
              <a:t>Ilma-ilmalämpöpumpun asuinhuoneistoon tuottamaksi lämmitysenergiaksi voidaan </a:t>
            </a:r>
            <a:r>
              <a:rPr lang="fi-FI" dirty="0" smtClean="0"/>
              <a:t>	 	    laskea </a:t>
            </a:r>
            <a:r>
              <a:rPr lang="fi-FI" dirty="0">
                <a:solidFill>
                  <a:srgbClr val="FF0000"/>
                </a:solidFill>
              </a:rPr>
              <a:t>enintään 3000 kWh </a:t>
            </a:r>
            <a:r>
              <a:rPr lang="fi-FI" dirty="0"/>
              <a:t>vuodessa laitetta kohden.</a:t>
            </a:r>
          </a:p>
        </p:txBody>
      </p:sp>
    </p:spTree>
    <p:extLst>
      <p:ext uri="{BB962C8B-B14F-4D97-AF65-F5344CB8AC3E}">
        <p14:creationId xmlns:p14="http://schemas.microsoft.com/office/powerpoint/2010/main" val="3136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114301"/>
            <a:ext cx="8750037" cy="1714499"/>
          </a:xfrm>
        </p:spPr>
        <p:txBody>
          <a:bodyPr/>
          <a:lstStyle/>
          <a:p>
            <a:r>
              <a:rPr lang="fi-FI" dirty="0" smtClean="0"/>
              <a:t>Rakennuksen lämpöhäviö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12192000" cy="5029200"/>
          </a:xfrm>
        </p:spPr>
        <p:txBody>
          <a:bodyPr/>
          <a:lstStyle/>
          <a:p>
            <a:pPr algn="l"/>
            <a:r>
              <a:rPr lang="fi-FI" dirty="0" smtClean="0">
                <a:cs typeface="Calibri"/>
              </a:rPr>
              <a:t>	● Loma-asumiseen suunniteltavaa pientaloa koskevat vain vaipan lämpöhäviölle asetetut 	    vaatimukset.</a:t>
            </a:r>
          </a:p>
          <a:p>
            <a:pPr algn="l"/>
            <a:r>
              <a:rPr lang="fi-FI" dirty="0" smtClean="0">
                <a:cs typeface="Calibri"/>
              </a:rPr>
              <a:t>	● Vaatimus ei koske </a:t>
            </a:r>
            <a:r>
              <a:rPr lang="fi-FI" dirty="0" smtClean="0">
                <a:solidFill>
                  <a:srgbClr val="FF0000"/>
                </a:solidFill>
                <a:cs typeface="Calibri"/>
              </a:rPr>
              <a:t>ennen 1.7.2012 </a:t>
            </a:r>
            <a:r>
              <a:rPr lang="fi-FI" dirty="0" smtClean="0">
                <a:cs typeface="Calibri"/>
              </a:rPr>
              <a:t>valmistetuista osista koottua siirtokelpoista 	 	 	    rakennusta, jota käytetään edelleen </a:t>
            </a:r>
            <a:r>
              <a:rPr lang="fi-FI" smtClean="0">
                <a:cs typeface="Calibri"/>
              </a:rPr>
              <a:t>samaan käyttötarkoitukseen.</a:t>
            </a:r>
            <a:endParaRPr lang="fi-FI" dirty="0" smtClean="0">
              <a:cs typeface="Calibri"/>
            </a:endParaRPr>
          </a:p>
          <a:p>
            <a:pPr algn="l"/>
            <a:r>
              <a:rPr lang="fi-FI" dirty="0" smtClean="0">
                <a:cs typeface="Calibri"/>
              </a:rPr>
              <a:t>	● Ikkunapinta-alan </a:t>
            </a:r>
            <a:r>
              <a:rPr lang="fi-FI" dirty="0" smtClean="0">
                <a:solidFill>
                  <a:srgbClr val="FF0000"/>
                </a:solidFill>
                <a:cs typeface="Calibri"/>
              </a:rPr>
              <a:t>vertailuarvo on 15 % </a:t>
            </a:r>
            <a:r>
              <a:rPr lang="fi-FI" dirty="0" smtClean="0">
                <a:cs typeface="Calibri"/>
              </a:rPr>
              <a:t>rakennuksen kokonaan tai osittain maanpäällisen 	    kerrosten kerrostasoalojen yhteismäärästä.</a:t>
            </a:r>
          </a:p>
          <a:p>
            <a:pPr algn="l"/>
            <a:r>
              <a:rPr lang="fi-FI" dirty="0" smtClean="0">
                <a:cs typeface="Calibri"/>
              </a:rPr>
              <a:t>	● Rakennuksen </a:t>
            </a:r>
            <a:r>
              <a:rPr lang="fi-FI" dirty="0" smtClean="0">
                <a:solidFill>
                  <a:srgbClr val="FF0000"/>
                </a:solidFill>
                <a:cs typeface="Calibri"/>
              </a:rPr>
              <a:t>lämpöhäviö voi olla enintään yhtä suuri </a:t>
            </a:r>
            <a:r>
              <a:rPr lang="fi-FI" dirty="0" smtClean="0">
                <a:cs typeface="Calibri"/>
              </a:rPr>
              <a:t>kuin vertailuarvolla rakennukselle 	    määritetty  vertailulämpöhäviö.  </a:t>
            </a:r>
          </a:p>
          <a:p>
            <a:pPr algn="l"/>
            <a:endParaRPr lang="fi-FI" dirty="0" smtClean="0">
              <a:cs typeface="Calibri"/>
            </a:endParaRPr>
          </a:p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294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1"/>
            <a:ext cx="9562838" cy="2146299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Vaipan vertailuarvot ja massiivipuurakenteiden huomioon ottaminen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2235200"/>
            <a:ext cx="12192000" cy="4127500"/>
          </a:xfrm>
        </p:spPr>
        <p:txBody>
          <a:bodyPr/>
          <a:lstStyle/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64930"/>
              </p:ext>
            </p:extLst>
          </p:nvPr>
        </p:nvGraphicFramePr>
        <p:xfrm>
          <a:off x="444500" y="2235198"/>
          <a:ext cx="9804400" cy="428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100"/>
                <a:gridCol w="3797300"/>
              </a:tblGrid>
              <a:tr h="866648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Lämpimät tilat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Lämmönläpäisykertoimen vertailuarvo W/(m2K)</a:t>
                      </a:r>
                      <a:endParaRPr lang="fi-FI" sz="2400" dirty="0"/>
                    </a:p>
                  </a:txBody>
                  <a:tcPr/>
                </a:tc>
              </a:tr>
              <a:tr h="569359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a)</a:t>
                      </a:r>
                      <a:r>
                        <a:rPr lang="fi-FI" sz="2400" baseline="0" dirty="0" smtClean="0"/>
                        <a:t> seinä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0,17</a:t>
                      </a:r>
                      <a:endParaRPr lang="fi-FI" sz="2400" dirty="0"/>
                    </a:p>
                  </a:txBody>
                  <a:tcPr/>
                </a:tc>
              </a:tr>
              <a:tr h="569359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b) massiivipuuseinä,vähintään</a:t>
                      </a:r>
                      <a:r>
                        <a:rPr lang="fi-FI" sz="2400" baseline="0" dirty="0" smtClean="0"/>
                        <a:t> 180 mm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0,40</a:t>
                      </a:r>
                      <a:endParaRPr lang="fi-FI" sz="2400" dirty="0"/>
                    </a:p>
                  </a:txBody>
                  <a:tcPr/>
                </a:tc>
              </a:tr>
              <a:tr h="569359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c)</a:t>
                      </a:r>
                      <a:r>
                        <a:rPr lang="fi-FI" sz="2400" baseline="0" dirty="0" smtClean="0"/>
                        <a:t> y</a:t>
                      </a:r>
                      <a:r>
                        <a:rPr lang="fi-FI" sz="2400" dirty="0" smtClean="0"/>
                        <a:t>läpohja</a:t>
                      </a:r>
                      <a:r>
                        <a:rPr lang="fi-FI" sz="2400" baseline="0" dirty="0" smtClean="0"/>
                        <a:t> ja </a:t>
                      </a:r>
                      <a:r>
                        <a:rPr lang="fi-FI" sz="2400" dirty="0" smtClean="0"/>
                        <a:t>ulkoilmaan rajoittuva alapohja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0,09</a:t>
                      </a:r>
                      <a:endParaRPr lang="fi-FI" sz="2400" dirty="0"/>
                    </a:p>
                  </a:txBody>
                  <a:tcPr/>
                </a:tc>
              </a:tr>
              <a:tr h="569359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d) ryömintätilaan rajoittuva</a:t>
                      </a:r>
                      <a:r>
                        <a:rPr lang="fi-FI" sz="2400" baseline="0" dirty="0" smtClean="0"/>
                        <a:t> alapohja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0,17</a:t>
                      </a:r>
                      <a:endParaRPr lang="fi-FI" sz="2400" dirty="0"/>
                    </a:p>
                  </a:txBody>
                  <a:tcPr/>
                </a:tc>
              </a:tr>
              <a:tr h="569359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e) maata vasten oleva rakennusosa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0,16</a:t>
                      </a:r>
                      <a:endParaRPr lang="fi-FI" sz="2400" dirty="0"/>
                    </a:p>
                  </a:txBody>
                  <a:tcPr/>
                </a:tc>
              </a:tr>
              <a:tr h="569359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f) ikkuna,</a:t>
                      </a:r>
                      <a:r>
                        <a:rPr lang="fi-FI" sz="2400" baseline="0" dirty="0" smtClean="0"/>
                        <a:t> kattoikkuna ja ovi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1,00</a:t>
                      </a:r>
                      <a:endParaRPr lang="fi-FI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0"/>
            <a:ext cx="8750037" cy="2133600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smtClean="0"/>
              <a:t>Vuotoilman ja ilmanvaihdon vertailuarvot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2921000"/>
            <a:ext cx="12192000" cy="3937000"/>
          </a:xfrm>
        </p:spPr>
        <p:txBody>
          <a:bodyPr/>
          <a:lstStyle/>
          <a:p>
            <a:pPr algn="l"/>
            <a:r>
              <a:rPr lang="fi-FI" dirty="0" smtClean="0">
                <a:cs typeface="Calibri"/>
              </a:rPr>
              <a:t>	● Vuotoilman lämpöhäviön laskennan ilmanvuotoluvun vertailuarvo on </a:t>
            </a:r>
            <a:r>
              <a:rPr lang="fi-FI" dirty="0" smtClean="0">
                <a:solidFill>
                  <a:srgbClr val="FF0000"/>
                </a:solidFill>
                <a:cs typeface="Calibri"/>
              </a:rPr>
              <a:t>2,0 m3/(h m2).</a:t>
            </a:r>
          </a:p>
          <a:p>
            <a:pPr algn="l"/>
            <a:r>
              <a:rPr lang="fi-FI" dirty="0" smtClean="0">
                <a:cs typeface="Calibri"/>
              </a:rPr>
              <a:t>	● Ilmanvaihdon lämpöhäviö:</a:t>
            </a:r>
          </a:p>
          <a:p>
            <a:pPr algn="l"/>
            <a:r>
              <a:rPr lang="fi-FI" dirty="0">
                <a:cs typeface="Calibri"/>
              </a:rPr>
              <a:t>	</a:t>
            </a:r>
            <a:r>
              <a:rPr lang="fi-FI" dirty="0" smtClean="0">
                <a:cs typeface="Calibri"/>
              </a:rPr>
              <a:t>        </a:t>
            </a:r>
            <a:r>
              <a:rPr lang="sv-SE" dirty="0">
                <a:cs typeface="Calibri"/>
              </a:rPr>
              <a:t> </a:t>
            </a:r>
            <a:r>
              <a:rPr lang="fi-FI" dirty="0"/>
              <a:t>• </a:t>
            </a:r>
            <a:r>
              <a:rPr lang="fi-FI" dirty="0" smtClean="0"/>
              <a:t>LTO vuosihyötysuhteen vertailuarvo </a:t>
            </a:r>
            <a:r>
              <a:rPr lang="fi-FI" dirty="0" smtClean="0">
                <a:solidFill>
                  <a:srgbClr val="FF0000"/>
                </a:solidFill>
              </a:rPr>
              <a:t>55 prosenttia</a:t>
            </a:r>
            <a:endParaRPr lang="fi-FI" dirty="0" smtClean="0">
              <a:solidFill>
                <a:srgbClr val="FF0000"/>
              </a:solidFill>
              <a:cs typeface="Calibri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7326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1"/>
            <a:ext cx="8750037" cy="1803399"/>
          </a:xfrm>
        </p:spPr>
        <p:txBody>
          <a:bodyPr/>
          <a:lstStyle/>
          <a:p>
            <a:pPr algn="l"/>
            <a:r>
              <a:rPr lang="sv-SE" dirty="0" smtClean="0"/>
              <a:t>Erinäisiä </a:t>
            </a:r>
            <a:r>
              <a:rPr lang="sv-SE" dirty="0"/>
              <a:t>säännöksiä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12192000" cy="4165600"/>
          </a:xfrm>
        </p:spPr>
        <p:txBody>
          <a:bodyPr/>
          <a:lstStyle/>
          <a:p>
            <a:pPr algn="l"/>
            <a:r>
              <a:rPr lang="fi-FI" dirty="0" smtClean="0">
                <a:latin typeface="Calibri"/>
                <a:cs typeface="Calibri"/>
              </a:rPr>
              <a:t>	● </a:t>
            </a:r>
            <a:r>
              <a:rPr lang="fi-FI" dirty="0" smtClean="0"/>
              <a:t>Rakennuksen </a:t>
            </a:r>
            <a:r>
              <a:rPr lang="fi-FI" dirty="0"/>
              <a:t>ilmanvuotoluku enintään 4 m3 /(h m2 </a:t>
            </a:r>
            <a:r>
              <a:rPr lang="fi-FI" dirty="0" smtClean="0"/>
              <a:t>).</a:t>
            </a:r>
          </a:p>
          <a:p>
            <a:pPr algn="l"/>
            <a:r>
              <a:rPr lang="fi-FI" dirty="0" smtClean="0">
                <a:latin typeface="Calibri"/>
                <a:cs typeface="Calibri"/>
              </a:rPr>
              <a:t>	● </a:t>
            </a:r>
            <a:r>
              <a:rPr lang="sv-SE" dirty="0"/>
              <a:t>Laskennallinen kesäajan </a:t>
            </a:r>
            <a:r>
              <a:rPr lang="sv-SE" dirty="0" smtClean="0"/>
              <a:t>huonelämpötila.</a:t>
            </a:r>
          </a:p>
          <a:p>
            <a:pPr algn="l"/>
            <a:r>
              <a:rPr lang="sv-SE" dirty="0" smtClean="0">
                <a:latin typeface="Calibri"/>
                <a:cs typeface="Calibri"/>
              </a:rPr>
              <a:t>	   </a:t>
            </a:r>
            <a:r>
              <a:rPr lang="fi-FI" dirty="0" smtClean="0"/>
              <a:t>• Kesäajan </a:t>
            </a:r>
            <a:r>
              <a:rPr lang="fi-FI" dirty="0"/>
              <a:t>huonelämpötila ei saa ylittää arvoa 27°C asuinkerrostaloissa ja arvoa 25 °C </a:t>
            </a:r>
            <a:r>
              <a:rPr lang="fi-FI" dirty="0" smtClean="0"/>
              <a:t>	 	       käyttötarkoitusluokissa </a:t>
            </a:r>
            <a:r>
              <a:rPr lang="fi-FI" dirty="0"/>
              <a:t>3 – 8 enemmän kuin 150 </a:t>
            </a:r>
            <a:r>
              <a:rPr lang="fi-FI" dirty="0" smtClean="0"/>
              <a:t>astetuntia.</a:t>
            </a:r>
          </a:p>
          <a:p>
            <a:pPr algn="l"/>
            <a:r>
              <a:rPr lang="fi-FI" dirty="0"/>
              <a:t>	   • </a:t>
            </a:r>
            <a:r>
              <a:rPr lang="fi-FI" dirty="0">
                <a:solidFill>
                  <a:srgbClr val="FF0000"/>
                </a:solidFill>
              </a:rPr>
              <a:t>Ei sovelleta käyttötarkoitusluokkiin 1 ja </a:t>
            </a:r>
            <a:r>
              <a:rPr lang="fi-FI" dirty="0" smtClean="0">
                <a:solidFill>
                  <a:srgbClr val="FF0000"/>
                </a:solidFill>
              </a:rPr>
              <a:t>9.</a:t>
            </a:r>
          </a:p>
          <a:p>
            <a:pPr algn="l"/>
            <a:r>
              <a:rPr lang="fi-FI" dirty="0"/>
              <a:t> </a:t>
            </a:r>
            <a:r>
              <a:rPr lang="fi-FI" dirty="0" smtClean="0"/>
              <a:t>	</a:t>
            </a:r>
            <a:r>
              <a:rPr lang="fi-FI" dirty="0" smtClean="0">
                <a:latin typeface="Calibri"/>
                <a:cs typeface="Calibri"/>
              </a:rPr>
              <a:t>●</a:t>
            </a:r>
            <a:r>
              <a:rPr lang="fi-FI" dirty="0" smtClean="0"/>
              <a:t> </a:t>
            </a:r>
            <a:r>
              <a:rPr lang="fi-FI" dirty="0"/>
              <a:t>Ilmanvaihtojärjestelmän ominaissähkötehon </a:t>
            </a:r>
            <a:r>
              <a:rPr lang="fi-FI" dirty="0" smtClean="0"/>
              <a:t>enimmäisarvo.</a:t>
            </a:r>
          </a:p>
          <a:p>
            <a:pPr algn="l"/>
            <a:r>
              <a:rPr lang="fi-FI" dirty="0"/>
              <a:t>	</a:t>
            </a:r>
            <a:r>
              <a:rPr lang="fi-FI" dirty="0" smtClean="0"/>
              <a:t>   • </a:t>
            </a:r>
            <a:r>
              <a:rPr lang="fi-FI" dirty="0"/>
              <a:t>Koneellisen tulo- ja poistoilmajärjestelmälle </a:t>
            </a:r>
            <a:r>
              <a:rPr lang="fi-FI" dirty="0">
                <a:solidFill>
                  <a:srgbClr val="FF0000"/>
                </a:solidFill>
              </a:rPr>
              <a:t>1,8 kW/(m3 /s) </a:t>
            </a:r>
            <a:endParaRPr lang="fi-FI" dirty="0" smtClean="0">
              <a:solidFill>
                <a:srgbClr val="FF0000"/>
              </a:solidFill>
            </a:endParaRPr>
          </a:p>
          <a:p>
            <a:pPr algn="l"/>
            <a:r>
              <a:rPr lang="fi-FI" dirty="0"/>
              <a:t>	</a:t>
            </a:r>
            <a:r>
              <a:rPr lang="fi-FI" dirty="0" smtClean="0"/>
              <a:t>   • </a:t>
            </a:r>
            <a:r>
              <a:rPr lang="fi-FI" dirty="0"/>
              <a:t>Koneelliselle poistoilmajärjestelmälle </a:t>
            </a:r>
            <a:r>
              <a:rPr lang="fi-FI" dirty="0">
                <a:solidFill>
                  <a:srgbClr val="FF0000"/>
                </a:solidFill>
              </a:rPr>
              <a:t>0,9 kW/(m3 /s)</a:t>
            </a:r>
          </a:p>
        </p:txBody>
      </p:sp>
    </p:spTree>
    <p:extLst>
      <p:ext uri="{BB962C8B-B14F-4D97-AF65-F5344CB8AC3E}">
        <p14:creationId xmlns:p14="http://schemas.microsoft.com/office/powerpoint/2010/main" val="36184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1"/>
            <a:ext cx="9448538" cy="1981200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Rakenteellinen energiatehokkuus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12192000" cy="4127500"/>
          </a:xfrm>
        </p:spPr>
        <p:txBody>
          <a:bodyPr/>
          <a:lstStyle/>
          <a:p>
            <a:pPr algn="l"/>
            <a:r>
              <a:rPr lang="fi-FI" dirty="0" smtClean="0">
                <a:latin typeface="Calibri"/>
                <a:cs typeface="Calibri"/>
              </a:rPr>
              <a:t>	●</a:t>
            </a:r>
            <a:r>
              <a:rPr lang="fi-FI" dirty="0" smtClean="0"/>
              <a:t> </a:t>
            </a:r>
            <a:r>
              <a:rPr lang="fi-FI" dirty="0"/>
              <a:t>E-luvulle asetettu vaatimus voidaan </a:t>
            </a:r>
            <a:r>
              <a:rPr lang="fi-FI" dirty="0">
                <a:solidFill>
                  <a:srgbClr val="FF0000"/>
                </a:solidFill>
              </a:rPr>
              <a:t>osoittaa rakenteellisella energiatehokkuudella </a:t>
            </a:r>
            <a:r>
              <a:rPr lang="fi-FI" dirty="0" smtClean="0">
                <a:solidFill>
                  <a:srgbClr val="FF0000"/>
                </a:solidFill>
              </a:rPr>
              <a:t>	 	    käyttötarkoitusluokassa </a:t>
            </a:r>
            <a:r>
              <a:rPr lang="fi-FI" dirty="0">
                <a:solidFill>
                  <a:srgbClr val="FF0000"/>
                </a:solidFill>
              </a:rPr>
              <a:t>1 ja 2, </a:t>
            </a:r>
            <a:r>
              <a:rPr lang="fi-FI" dirty="0" smtClean="0">
                <a:solidFill>
                  <a:srgbClr val="FF0000"/>
                </a:solidFill>
              </a:rPr>
              <a:t>jos</a:t>
            </a:r>
          </a:p>
          <a:p>
            <a:pPr algn="l"/>
            <a:r>
              <a:rPr lang="fi-FI" dirty="0"/>
              <a:t>	    • Rakennuksen lämpöhäviö on enintään yhtä suuri kuin rakenteellisen </a:t>
            </a:r>
            <a:r>
              <a:rPr lang="fi-FI" dirty="0" smtClean="0"/>
              <a:t>	 	 	 	       energiatehokkuuden </a:t>
            </a:r>
            <a:r>
              <a:rPr lang="fi-FI" dirty="0"/>
              <a:t>vertailuarvoilla määritetty vertailulämpöhäviö </a:t>
            </a:r>
            <a:endParaRPr lang="fi-FI" dirty="0" smtClean="0"/>
          </a:p>
          <a:p>
            <a:pPr algn="l"/>
            <a:r>
              <a:rPr lang="fi-FI" dirty="0"/>
              <a:t>	</a:t>
            </a:r>
            <a:r>
              <a:rPr lang="fi-FI" dirty="0" smtClean="0"/>
              <a:t>       </a:t>
            </a: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973369"/>
              </p:ext>
            </p:extLst>
          </p:nvPr>
        </p:nvGraphicFramePr>
        <p:xfrm>
          <a:off x="1549400" y="3500966"/>
          <a:ext cx="81280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Lämmönläpäisykertoimen vertailuarvo W/(m2K)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a) Seinä, käyttötarkoitusluokka 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0,12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b) Seinä, käyttötarkoitusluokka 2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0,14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c) yläpohja ja ulkoilmaan rajoittuva                    alapohja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0,07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d) ryömintätilaan rajoittuva alapohja ja maata vasten oleva rakennusosa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0,10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e) ikkuna, kattoikkuna, ovi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0,70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1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62" y="406401"/>
            <a:ext cx="8750037" cy="1142999"/>
          </a:xfrm>
        </p:spPr>
        <p:txBody>
          <a:bodyPr/>
          <a:lstStyle/>
          <a:p>
            <a:pPr algn="l"/>
            <a:r>
              <a:rPr lang="sv-SE" dirty="0"/>
              <a:t>Soveltamisala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93900"/>
            <a:ext cx="11734800" cy="372110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fi-FI" dirty="0" smtClean="0">
                <a:cs typeface="Calibri"/>
              </a:rPr>
              <a:t>	●  </a:t>
            </a:r>
            <a:r>
              <a:rPr lang="fi-FI" sz="2600" dirty="0" smtClean="0"/>
              <a:t>Tämä </a:t>
            </a:r>
            <a:r>
              <a:rPr lang="fi-FI" sz="2600" dirty="0"/>
              <a:t>asetus koskee sisäilmaston ylläpitämiseen energiaa käyttävän </a:t>
            </a:r>
            <a:r>
              <a:rPr lang="fi-FI" sz="2600" dirty="0" smtClean="0"/>
              <a:t>	       </a:t>
            </a:r>
            <a:r>
              <a:rPr lang="fi-FI" sz="2600" dirty="0"/>
              <a:t> </a:t>
            </a:r>
            <a:r>
              <a:rPr lang="fi-FI" sz="2600" dirty="0" smtClean="0"/>
              <a:t>    	     katetusta </a:t>
            </a:r>
            <a:r>
              <a:rPr lang="fi-FI" sz="2600" dirty="0"/>
              <a:t>seinällisestä rakenteesta koostuvan </a:t>
            </a:r>
            <a:r>
              <a:rPr lang="fi-FI" sz="2600" dirty="0" smtClean="0"/>
              <a:t>uuden 	     	   	   	     rakennuksensuunnittelua </a:t>
            </a:r>
            <a:r>
              <a:rPr lang="fi-FI" sz="2600" dirty="0"/>
              <a:t>ja rakentamista. Asetus koskee myös </a:t>
            </a:r>
            <a:r>
              <a:rPr lang="fi-FI" sz="2600" dirty="0" smtClean="0"/>
              <a:t>  	   	        	     rakennuksen </a:t>
            </a:r>
            <a:r>
              <a:rPr lang="fi-FI" sz="2600" dirty="0"/>
              <a:t>laajennusta ja kerrosalaan laskettavan tilan </a:t>
            </a:r>
            <a:r>
              <a:rPr lang="fi-FI" sz="2600" dirty="0" smtClean="0"/>
              <a:t>lisäämistä</a:t>
            </a:r>
            <a:r>
              <a:rPr lang="fi-FI" sz="2600" dirty="0"/>
              <a:t>. </a:t>
            </a:r>
            <a:r>
              <a:rPr lang="fi-FI" sz="2600" dirty="0" smtClean="0"/>
              <a:t>	        	</a:t>
            </a:r>
            <a:r>
              <a:rPr lang="fi-FI" sz="2600" dirty="0"/>
              <a:t> </a:t>
            </a:r>
            <a:r>
              <a:rPr lang="fi-FI" sz="2600" dirty="0" smtClean="0"/>
              <a:t>    Asetus koskee kerrosalaltaan </a:t>
            </a:r>
            <a:r>
              <a:rPr lang="fi-FI" sz="2600" dirty="0"/>
              <a:t>alle 50 </a:t>
            </a:r>
            <a:r>
              <a:rPr lang="fi-FI" sz="2600" dirty="0" smtClean="0"/>
              <a:t>neliömetrin kokoisen </a:t>
            </a:r>
            <a:r>
              <a:rPr lang="fi-FI" sz="2600" dirty="0"/>
              <a:t>rakennuksen </a:t>
            </a:r>
            <a:r>
              <a:rPr lang="fi-FI" sz="2600" dirty="0" smtClean="0"/>
              <a:t>	 	     laajennusta vain siltä </a:t>
            </a:r>
            <a:r>
              <a:rPr lang="fi-FI" sz="2600" dirty="0"/>
              <a:t>osin kuin </a:t>
            </a:r>
            <a:r>
              <a:rPr lang="fi-FI" sz="2600" dirty="0" smtClean="0"/>
              <a:t>rakennus laajennuksineen </a:t>
            </a:r>
            <a:r>
              <a:rPr lang="fi-FI" sz="2600" dirty="0"/>
              <a:t>ylittää 50 </a:t>
            </a:r>
            <a:r>
              <a:rPr lang="fi-FI" sz="2600" dirty="0" smtClean="0"/>
              <a:t>	 	     neliömetriä. </a:t>
            </a:r>
          </a:p>
          <a:p>
            <a:pPr algn="l">
              <a:lnSpc>
                <a:spcPct val="100000"/>
              </a:lnSpc>
            </a:pPr>
            <a:r>
              <a:rPr lang="fi-FI" sz="2600" dirty="0">
                <a:cs typeface="Calibri"/>
              </a:rPr>
              <a:t>	</a:t>
            </a:r>
            <a:r>
              <a:rPr lang="fi-FI" sz="2600" dirty="0" smtClean="0">
                <a:cs typeface="Calibri"/>
              </a:rPr>
              <a:t>● </a:t>
            </a:r>
            <a:r>
              <a:rPr lang="fi-FI" sz="2600" dirty="0">
                <a:solidFill>
                  <a:srgbClr val="FF0000"/>
                </a:solidFill>
              </a:rPr>
              <a:t>Asetuksella kumotaan ympäristöministeriön asetus rakennusten 	    </a:t>
            </a:r>
            <a:r>
              <a:rPr lang="fi-FI" sz="2600" dirty="0" smtClean="0">
                <a:solidFill>
                  <a:srgbClr val="FF0000"/>
                </a:solidFill>
              </a:rPr>
              <a:t>	   	     energiatehokkuudesta </a:t>
            </a:r>
            <a:r>
              <a:rPr lang="fi-FI" sz="2600" dirty="0">
                <a:solidFill>
                  <a:srgbClr val="FF0000"/>
                </a:solidFill>
              </a:rPr>
              <a:t>2/11.</a:t>
            </a:r>
          </a:p>
          <a:p>
            <a:pPr algn="l"/>
            <a:endParaRPr lang="fi-FI" dirty="0"/>
          </a:p>
          <a:p>
            <a:pPr algn="l"/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83062" y="72265"/>
            <a:ext cx="8750037" cy="1858135"/>
          </a:xfrm>
        </p:spPr>
        <p:txBody>
          <a:bodyPr/>
          <a:lstStyle/>
          <a:p>
            <a:pPr algn="l"/>
            <a:r>
              <a:rPr lang="sv-SE" dirty="0"/>
              <a:t>Rakenteellinen energiatehokkuus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2374900"/>
            <a:ext cx="12192000" cy="3695700"/>
          </a:xfrm>
        </p:spPr>
        <p:txBody>
          <a:bodyPr/>
          <a:lstStyle/>
          <a:p>
            <a:pPr algn="l"/>
            <a:r>
              <a:rPr lang="fi-FI" dirty="0" smtClean="0"/>
              <a:t>	• </a:t>
            </a:r>
            <a:r>
              <a:rPr lang="fi-FI" dirty="0"/>
              <a:t>Rakennuksen ilmanvuotoluku (q50)</a:t>
            </a:r>
            <a:r>
              <a:rPr lang="fi-FI" dirty="0">
                <a:solidFill>
                  <a:srgbClr val="FF0000"/>
                </a:solidFill>
              </a:rPr>
              <a:t> 0,6 m3 </a:t>
            </a:r>
            <a:r>
              <a:rPr lang="fi-FI" dirty="0"/>
              <a:t>/(h m2 ) (vertailuarvo) </a:t>
            </a:r>
            <a:endParaRPr lang="fi-FI" dirty="0" smtClean="0"/>
          </a:p>
          <a:p>
            <a:pPr algn="l"/>
            <a:r>
              <a:rPr lang="fi-FI" dirty="0"/>
              <a:t>	</a:t>
            </a:r>
            <a:r>
              <a:rPr lang="fi-FI" dirty="0" smtClean="0"/>
              <a:t>• </a:t>
            </a:r>
            <a:r>
              <a:rPr lang="fi-FI" dirty="0"/>
              <a:t>Poistoilman lämmöntalteenoton </a:t>
            </a:r>
            <a:r>
              <a:rPr lang="fi-FI"/>
              <a:t>hyötysuhde </a:t>
            </a:r>
            <a:r>
              <a:rPr lang="fi-FI" smtClean="0">
                <a:solidFill>
                  <a:srgbClr val="FF0000"/>
                </a:solidFill>
              </a:rPr>
              <a:t>65 </a:t>
            </a:r>
            <a:r>
              <a:rPr lang="fi-FI" dirty="0">
                <a:solidFill>
                  <a:srgbClr val="FF0000"/>
                </a:solidFill>
              </a:rPr>
              <a:t>%</a:t>
            </a:r>
            <a:r>
              <a:rPr lang="fi-FI" dirty="0"/>
              <a:t> (vertailuarvo</a:t>
            </a:r>
            <a:r>
              <a:rPr lang="fi-FI" dirty="0" smtClean="0"/>
              <a:t>)</a:t>
            </a:r>
          </a:p>
          <a:p>
            <a:pPr algn="l"/>
            <a:r>
              <a:rPr lang="fi-FI" dirty="0"/>
              <a:t>	• Rakennus on varustettu koneellisella tulo- ja poistoilmanvaihtojärjestelmällä, jonka </a:t>
            </a:r>
            <a:r>
              <a:rPr lang="fi-FI" dirty="0" smtClean="0"/>
              <a:t>	  	   ominaissähköteho </a:t>
            </a:r>
            <a:r>
              <a:rPr lang="fi-FI" dirty="0"/>
              <a:t>on enintään </a:t>
            </a:r>
            <a:r>
              <a:rPr lang="fi-FI" dirty="0">
                <a:solidFill>
                  <a:srgbClr val="FF0000"/>
                </a:solidFill>
              </a:rPr>
              <a:t>1,5 kW</a:t>
            </a:r>
            <a:r>
              <a:rPr lang="fi-FI" dirty="0"/>
              <a:t>/(m3 /s). </a:t>
            </a:r>
            <a:endParaRPr lang="fi-FI" dirty="0" smtClean="0"/>
          </a:p>
          <a:p>
            <a:pPr algn="l"/>
            <a:r>
              <a:rPr lang="fi-FI" dirty="0"/>
              <a:t>	</a:t>
            </a:r>
            <a:r>
              <a:rPr lang="fi-FI" dirty="0" smtClean="0"/>
              <a:t>• </a:t>
            </a:r>
            <a:r>
              <a:rPr lang="fi-FI" dirty="0">
                <a:solidFill>
                  <a:srgbClr val="FF0000"/>
                </a:solidFill>
              </a:rPr>
              <a:t>Rakennuksen lämmitysjärjestelmänä on käytettävä kaukolämpöä, maalämpöpumppua </a:t>
            </a:r>
            <a:r>
              <a:rPr lang="fi-FI" dirty="0" smtClean="0">
                <a:solidFill>
                  <a:srgbClr val="FF0000"/>
                </a:solidFill>
              </a:rPr>
              <a:t>	 	   tai </a:t>
            </a:r>
            <a:r>
              <a:rPr lang="fi-FI" dirty="0">
                <a:solidFill>
                  <a:srgbClr val="FF0000"/>
                </a:solidFill>
              </a:rPr>
              <a:t>ilma-vesilämpöpumppua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71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8765"/>
            <a:ext cx="8750037" cy="2053397"/>
          </a:xfrm>
        </p:spPr>
        <p:txBody>
          <a:bodyPr/>
          <a:lstStyle/>
          <a:p>
            <a:pPr algn="l"/>
            <a:r>
              <a:rPr lang="sv-SE" dirty="0"/>
              <a:t>Energiaselvitys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1600" y="1460500"/>
            <a:ext cx="12090400" cy="4800600"/>
          </a:xfrm>
        </p:spPr>
        <p:txBody>
          <a:bodyPr>
            <a:normAutofit lnSpcReduction="10000"/>
          </a:bodyPr>
          <a:lstStyle/>
          <a:p>
            <a:pPr algn="l"/>
            <a:r>
              <a:rPr lang="fi-FI" dirty="0" smtClean="0">
                <a:latin typeface="Calibri"/>
                <a:cs typeface="Calibri"/>
              </a:rPr>
              <a:t>	● </a:t>
            </a:r>
            <a:r>
              <a:rPr lang="fi-FI" dirty="0" smtClean="0"/>
              <a:t>a)</a:t>
            </a:r>
          </a:p>
          <a:p>
            <a:pPr algn="l"/>
            <a:r>
              <a:rPr lang="fi-FI" dirty="0"/>
              <a:t>	</a:t>
            </a:r>
            <a:r>
              <a:rPr lang="fi-FI" dirty="0" smtClean="0"/>
              <a:t>     • </a:t>
            </a:r>
            <a:r>
              <a:rPr lang="fi-FI" dirty="0"/>
              <a:t>E-luku ja sen laskennan lähtötiedot ja tulokset </a:t>
            </a:r>
            <a:endParaRPr lang="fi-FI" dirty="0" smtClean="0"/>
          </a:p>
          <a:p>
            <a:pPr algn="l"/>
            <a:r>
              <a:rPr lang="fi-FI" dirty="0"/>
              <a:t>	</a:t>
            </a:r>
            <a:r>
              <a:rPr lang="fi-FI" dirty="0" smtClean="0"/>
              <a:t>     • </a:t>
            </a:r>
            <a:r>
              <a:rPr lang="fi-FI" dirty="0"/>
              <a:t>Rakennuksen lämpöhäviön määräystenmukaisuus </a:t>
            </a:r>
            <a:endParaRPr lang="fi-FI" dirty="0" smtClean="0"/>
          </a:p>
          <a:p>
            <a:pPr algn="l"/>
            <a:r>
              <a:rPr lang="fi-FI" dirty="0"/>
              <a:t>	</a:t>
            </a:r>
            <a:r>
              <a:rPr lang="fi-FI" dirty="0" smtClean="0"/>
              <a:t>     • </a:t>
            </a:r>
            <a:r>
              <a:rPr lang="fi-FI" dirty="0"/>
              <a:t>Ilmanvaihtojärjestelmän </a:t>
            </a:r>
            <a:r>
              <a:rPr lang="fi-FI" dirty="0" smtClean="0"/>
              <a:t>ominaissähköteho</a:t>
            </a:r>
          </a:p>
          <a:p>
            <a:pPr algn="l"/>
            <a:r>
              <a:rPr lang="fi-FI" dirty="0"/>
              <a:t>	</a:t>
            </a:r>
            <a:r>
              <a:rPr lang="fi-FI" dirty="0" smtClean="0">
                <a:latin typeface="Calibri"/>
                <a:cs typeface="Calibri"/>
              </a:rPr>
              <a:t>● b)</a:t>
            </a:r>
          </a:p>
          <a:p>
            <a:pPr algn="l"/>
            <a:r>
              <a:rPr lang="fi-FI" dirty="0">
                <a:latin typeface="Calibri"/>
                <a:cs typeface="Calibri"/>
              </a:rPr>
              <a:t>	</a:t>
            </a:r>
            <a:r>
              <a:rPr lang="fi-FI" dirty="0" smtClean="0">
                <a:latin typeface="Calibri"/>
                <a:cs typeface="Calibri"/>
              </a:rPr>
              <a:t>     </a:t>
            </a:r>
            <a:r>
              <a:rPr lang="sv-SE" dirty="0"/>
              <a:t>• Rakenteellinen </a:t>
            </a:r>
            <a:r>
              <a:rPr lang="sv-SE" dirty="0" smtClean="0"/>
              <a:t>energiatehokkuus</a:t>
            </a:r>
          </a:p>
          <a:p>
            <a:pPr algn="l"/>
            <a:r>
              <a:rPr lang="sv-SE" dirty="0"/>
              <a:t>	</a:t>
            </a:r>
            <a:r>
              <a:rPr lang="sv-SE" dirty="0" smtClean="0">
                <a:latin typeface="Calibri"/>
                <a:cs typeface="Calibri"/>
              </a:rPr>
              <a:t>●</a:t>
            </a:r>
            <a:r>
              <a:rPr lang="sv-SE" dirty="0" smtClean="0"/>
              <a:t> </a:t>
            </a:r>
            <a:r>
              <a:rPr lang="sv-SE" dirty="0">
                <a:solidFill>
                  <a:srgbClr val="FF0000"/>
                </a:solidFill>
              </a:rPr>
              <a:t>Lisäksi</a:t>
            </a:r>
            <a:r>
              <a:rPr lang="sv-SE" dirty="0" smtClean="0">
                <a:solidFill>
                  <a:srgbClr val="FF0000"/>
                </a:solidFill>
              </a:rPr>
              <a:t>:</a:t>
            </a:r>
          </a:p>
          <a:p>
            <a:pPr algn="l"/>
            <a:r>
              <a:rPr lang="sv-SE" dirty="0"/>
              <a:t>	</a:t>
            </a:r>
            <a:r>
              <a:rPr lang="sv-SE" dirty="0" smtClean="0"/>
              <a:t>     </a:t>
            </a:r>
            <a:r>
              <a:rPr lang="fi-FI" dirty="0" smtClean="0"/>
              <a:t>• </a:t>
            </a:r>
            <a:r>
              <a:rPr lang="fi-FI" dirty="0"/>
              <a:t>Laskennallinen kesäaikainen huonelämpötila </a:t>
            </a:r>
            <a:endParaRPr lang="fi-FI" dirty="0" smtClean="0"/>
          </a:p>
          <a:p>
            <a:pPr algn="l"/>
            <a:r>
              <a:rPr lang="fi-FI" dirty="0"/>
              <a:t>	</a:t>
            </a:r>
            <a:r>
              <a:rPr lang="fi-FI" dirty="0" smtClean="0"/>
              <a:t>     • </a:t>
            </a:r>
            <a:r>
              <a:rPr lang="fi-FI" dirty="0"/>
              <a:t>Rakennuksen energiatodistus, jos energiatodistusta koskeva lainsäädäntö sitä </a:t>
            </a:r>
            <a:r>
              <a:rPr lang="fi-FI" dirty="0" smtClean="0"/>
              <a:t>	 	        edellyttää</a:t>
            </a:r>
          </a:p>
          <a:p>
            <a:pPr algn="l"/>
            <a:r>
              <a:rPr lang="fi-FI" dirty="0"/>
              <a:t>	</a:t>
            </a:r>
            <a:r>
              <a:rPr lang="fi-FI" dirty="0" smtClean="0">
                <a:latin typeface="Calibri"/>
                <a:cs typeface="Calibri"/>
              </a:rPr>
              <a:t>● </a:t>
            </a:r>
            <a:r>
              <a:rPr lang="fi-FI" dirty="0" smtClean="0">
                <a:solidFill>
                  <a:srgbClr val="FF0000"/>
                </a:solidFill>
              </a:rPr>
              <a:t>Rakennusvaiheen </a:t>
            </a:r>
            <a:r>
              <a:rPr lang="fi-FI" dirty="0">
                <a:solidFill>
                  <a:srgbClr val="FF0000"/>
                </a:solidFill>
              </a:rPr>
              <a:t>vastuuhenkilön on tehtävä merkintä rakennustyön </a:t>
            </a:r>
            <a:r>
              <a:rPr lang="fi-FI" dirty="0" smtClean="0">
                <a:solidFill>
                  <a:srgbClr val="FF0000"/>
                </a:solidFill>
              </a:rPr>
              <a:t>	 	 	 	    tarkastusasiakirjaan </a:t>
            </a:r>
            <a:r>
              <a:rPr lang="fi-FI" dirty="0">
                <a:solidFill>
                  <a:srgbClr val="FF0000"/>
                </a:solidFill>
              </a:rPr>
              <a:t>siitä, että rakennustyö vastaa energiaselvityksessä esitettyä</a:t>
            </a:r>
            <a:r>
              <a:rPr lang="fi-FI" dirty="0"/>
              <a:t>.</a:t>
            </a:r>
            <a:endParaRPr lang="fi-FI" dirty="0" smtClean="0"/>
          </a:p>
          <a:p>
            <a:pPr algn="l"/>
            <a:endParaRPr lang="sv-SE" dirty="0" smtClean="0"/>
          </a:p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34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177801"/>
            <a:ext cx="8750037" cy="2108199"/>
          </a:xfrm>
        </p:spPr>
        <p:txBody>
          <a:bodyPr/>
          <a:lstStyle/>
          <a:p>
            <a:pPr algn="l"/>
            <a:r>
              <a:rPr lang="fi-FI" dirty="0"/>
              <a:t>MRL muutos (1151/2016) – määritykset (-&gt;115 §)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2032000"/>
            <a:ext cx="11899900" cy="40132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00000"/>
              </a:lnSpc>
            </a:pPr>
            <a:r>
              <a:rPr lang="fi-FI" dirty="0" smtClean="0">
                <a:cs typeface="Calibri"/>
              </a:rPr>
              <a:t>	● </a:t>
            </a:r>
            <a:r>
              <a:rPr lang="fi-FI" dirty="0" smtClean="0"/>
              <a:t>”</a:t>
            </a:r>
            <a:r>
              <a:rPr lang="fi-FI" sz="2600" dirty="0"/>
              <a:t>Lähes nollaenergiarakennuksella tarkoitetaan rakennusta, jolla on                       </a:t>
            </a:r>
            <a:r>
              <a:rPr lang="fi-FI" sz="2600" dirty="0" smtClean="0"/>
              <a:t>  	     erittäin </a:t>
            </a:r>
            <a:r>
              <a:rPr lang="fi-FI" sz="2600" dirty="0"/>
              <a:t>korkea energiatehokkuus, sellaisena kuin se on </a:t>
            </a:r>
            <a:r>
              <a:rPr lang="fi-FI" sz="2600" dirty="0" smtClean="0"/>
              <a:t>määriteltynä 	  	     	     Euroopan </a:t>
            </a:r>
            <a:r>
              <a:rPr lang="fi-FI" sz="2600" dirty="0"/>
              <a:t>parlamentin ja neuvoston direktiivin </a:t>
            </a:r>
            <a:r>
              <a:rPr lang="fi-FI" sz="2600" dirty="0" smtClean="0"/>
              <a:t>2010/31/EU </a:t>
            </a:r>
            <a:r>
              <a:rPr lang="fi-FI" sz="2600" dirty="0"/>
              <a:t>liitteen 1 </a:t>
            </a:r>
            <a:r>
              <a:rPr lang="fi-FI" sz="2600" dirty="0" smtClean="0"/>
              <a:t>	  	     	     mukaisesti</a:t>
            </a:r>
            <a:r>
              <a:rPr lang="fi-FI" sz="2600" dirty="0"/>
              <a:t>. Tarvittava lähes olematon tai </a:t>
            </a:r>
            <a:r>
              <a:rPr lang="fi-FI" sz="2600" dirty="0" smtClean="0"/>
              <a:t>erittäin </a:t>
            </a:r>
            <a:r>
              <a:rPr lang="fi-FI" sz="2600" dirty="0"/>
              <a:t>vähäinen energian määrä </a:t>
            </a:r>
            <a:r>
              <a:rPr lang="fi-FI" sz="2600" dirty="0" smtClean="0"/>
              <a:t>	     	     on </a:t>
            </a:r>
            <a:r>
              <a:rPr lang="fi-FI" sz="2600" dirty="0"/>
              <a:t>laajalti katettava uusiutuvista </a:t>
            </a:r>
            <a:r>
              <a:rPr lang="fi-FI" sz="2600" dirty="0" smtClean="0"/>
              <a:t>lähteistä </a:t>
            </a:r>
            <a:r>
              <a:rPr lang="fi-FI" sz="2600" dirty="0"/>
              <a:t>peräisin olevalla energialla, </a:t>
            </a:r>
            <a:r>
              <a:rPr lang="fi-FI" sz="2600" dirty="0" smtClean="0"/>
              <a:t>	  	     	     mukaan </a:t>
            </a:r>
            <a:r>
              <a:rPr lang="fi-FI" sz="2600" dirty="0"/>
              <a:t>lukien paikan päällä </a:t>
            </a:r>
            <a:r>
              <a:rPr lang="fi-FI" sz="2600" dirty="0" smtClean="0"/>
              <a:t>tai </a:t>
            </a:r>
            <a:r>
              <a:rPr lang="fi-FI" sz="2600" dirty="0"/>
              <a:t>rakennuksen lähellä tuotettava uusiutuvista </a:t>
            </a:r>
            <a:r>
              <a:rPr lang="fi-FI" sz="2600" dirty="0" smtClean="0"/>
              <a:t>	     	     lähteistä </a:t>
            </a:r>
            <a:r>
              <a:rPr lang="fi-FI" sz="2600" dirty="0"/>
              <a:t>peräisin </a:t>
            </a:r>
            <a:r>
              <a:rPr lang="fi-FI" sz="2600" dirty="0" smtClean="0"/>
              <a:t>oleva </a:t>
            </a:r>
            <a:r>
              <a:rPr lang="fi-FI" sz="2600" dirty="0"/>
              <a:t>energia. </a:t>
            </a:r>
            <a:endParaRPr lang="fi-FI" sz="2600" dirty="0" smtClean="0"/>
          </a:p>
          <a:p>
            <a:pPr algn="l">
              <a:lnSpc>
                <a:spcPct val="100000"/>
              </a:lnSpc>
            </a:pPr>
            <a:r>
              <a:rPr lang="fi-FI" sz="2600" dirty="0"/>
              <a:t>	</a:t>
            </a:r>
            <a:r>
              <a:rPr lang="fi-FI" sz="2600" dirty="0">
                <a:cs typeface="Calibri"/>
              </a:rPr>
              <a:t> ● </a:t>
            </a:r>
            <a:r>
              <a:rPr lang="fi-FI" sz="2600" dirty="0" smtClean="0">
                <a:solidFill>
                  <a:srgbClr val="FF0000"/>
                </a:solidFill>
              </a:rPr>
              <a:t>Lain </a:t>
            </a:r>
            <a:r>
              <a:rPr lang="fi-FI" sz="2600" dirty="0">
                <a:solidFill>
                  <a:srgbClr val="FF0000"/>
                </a:solidFill>
              </a:rPr>
              <a:t>valmistelun perusteella uusiutuvan energian osalta tavoitteet 	</a:t>
            </a:r>
            <a:r>
              <a:rPr lang="fi-FI" sz="2600" dirty="0" smtClean="0">
                <a:solidFill>
                  <a:srgbClr val="FF0000"/>
                </a:solidFill>
              </a:rPr>
              <a:t>	     	     voidaan </a:t>
            </a:r>
            <a:r>
              <a:rPr lang="fi-FI" sz="2600" dirty="0">
                <a:solidFill>
                  <a:srgbClr val="FF0000"/>
                </a:solidFill>
              </a:rPr>
              <a:t>toteuttaa ilman erillistä uusiutuvan energian </a:t>
            </a:r>
            <a:r>
              <a:rPr lang="fi-FI" sz="2600" dirty="0" smtClean="0">
                <a:solidFill>
                  <a:srgbClr val="FF0000"/>
                </a:solidFill>
              </a:rPr>
              <a:t>rakennuskohtaista  	     	     vaatimusta.</a:t>
            </a:r>
          </a:p>
          <a:p>
            <a:pPr algn="l">
              <a:lnSpc>
                <a:spcPct val="100000"/>
              </a:lnSpc>
            </a:pPr>
            <a:r>
              <a:rPr lang="fi-FI" sz="2600" dirty="0"/>
              <a:t>	</a:t>
            </a:r>
            <a:r>
              <a:rPr lang="fi-FI" sz="2600" dirty="0">
                <a:cs typeface="Calibri"/>
              </a:rPr>
              <a:t> ● </a:t>
            </a:r>
            <a:r>
              <a:rPr lang="fi-FI" sz="2600" dirty="0" smtClean="0">
                <a:solidFill>
                  <a:srgbClr val="FF0000"/>
                </a:solidFill>
              </a:rPr>
              <a:t>Se </a:t>
            </a:r>
            <a:r>
              <a:rPr lang="fi-FI" sz="2600" dirty="0">
                <a:solidFill>
                  <a:srgbClr val="FF0000"/>
                </a:solidFill>
              </a:rPr>
              <a:t>mitä lähes nolla nyt tarkoittaa määrittyy 117 g:n ja sen </a:t>
            </a:r>
            <a:r>
              <a:rPr lang="fi-FI" sz="2600" dirty="0" smtClean="0">
                <a:solidFill>
                  <a:srgbClr val="FF0000"/>
                </a:solidFill>
              </a:rPr>
              <a:t>perusteella  	  	     	     annettujen </a:t>
            </a:r>
            <a:r>
              <a:rPr lang="fi-FI" sz="2600" dirty="0">
                <a:solidFill>
                  <a:srgbClr val="FF0000"/>
                </a:solidFill>
              </a:rPr>
              <a:t>asetusten mukaisesti </a:t>
            </a:r>
          </a:p>
          <a:p>
            <a:pPr algn="l">
              <a:lnSpc>
                <a:spcPct val="100000"/>
              </a:lnSpc>
            </a:pPr>
            <a:endParaRPr lang="fi-FI" sz="2600" dirty="0" smtClean="0">
              <a:solidFill>
                <a:srgbClr val="FF0000"/>
              </a:solidFill>
            </a:endParaRPr>
          </a:p>
          <a:p>
            <a:pPr algn="l">
              <a:lnSpc>
                <a:spcPct val="100000"/>
              </a:lnSpc>
            </a:pPr>
            <a:endParaRPr lang="fi-FI" dirty="0">
              <a:solidFill>
                <a:srgbClr val="FF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33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62" y="1"/>
            <a:ext cx="8750037" cy="2400299"/>
          </a:xfrm>
        </p:spPr>
        <p:txBody>
          <a:bodyPr>
            <a:normAutofit/>
          </a:bodyPr>
          <a:lstStyle/>
          <a:p>
            <a:pPr algn="l"/>
            <a:r>
              <a:rPr lang="sv-SE" dirty="0" smtClean="0"/>
              <a:t>MRL </a:t>
            </a:r>
            <a:r>
              <a:rPr lang="sv-SE" dirty="0"/>
              <a:t>117 g § </a:t>
            </a:r>
            <a:r>
              <a:rPr lang="sv-SE" dirty="0" smtClean="0"/>
              <a:t>Energiatehokkuus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73300"/>
            <a:ext cx="11938000" cy="4406900"/>
          </a:xfrm>
        </p:spPr>
        <p:txBody>
          <a:bodyPr>
            <a:noAutofit/>
          </a:bodyPr>
          <a:lstStyle/>
          <a:p>
            <a:pPr algn="l"/>
            <a:r>
              <a:rPr lang="fi-FI" dirty="0" smtClean="0">
                <a:cs typeface="Calibri"/>
              </a:rPr>
              <a:t>	● </a:t>
            </a:r>
            <a:r>
              <a:rPr lang="fi-FI" dirty="0"/>
              <a:t>Rakennushankkeeseen ryhtyvän on huolehdittava, että </a:t>
            </a:r>
            <a:r>
              <a:rPr lang="fi-FI" dirty="0" smtClean="0"/>
              <a:t>rakennus sen 	 	 	</a:t>
            </a:r>
            <a:r>
              <a:rPr lang="fi-FI" dirty="0"/>
              <a:t> </a:t>
            </a:r>
            <a:r>
              <a:rPr lang="fi-FI" dirty="0" smtClean="0"/>
              <a:t>   käyttötarkoituksen edellyttämällä </a:t>
            </a:r>
            <a:r>
              <a:rPr lang="fi-FI" dirty="0"/>
              <a:t>tavalla suunnitellaan ja </a:t>
            </a:r>
            <a:r>
              <a:rPr lang="fi-FI" dirty="0" smtClean="0"/>
              <a:t>rakennetaan </a:t>
            </a:r>
            <a:r>
              <a:rPr lang="fi-FI" dirty="0"/>
              <a:t>siten, että </a:t>
            </a:r>
            <a:r>
              <a:rPr lang="fi-FI" dirty="0" smtClean="0"/>
              <a:t>	</a:t>
            </a:r>
            <a:r>
              <a:rPr lang="fi-FI" dirty="0"/>
              <a:t> </a:t>
            </a:r>
            <a:r>
              <a:rPr lang="fi-FI" dirty="0" smtClean="0"/>
              <a:t>   energiaa </a:t>
            </a:r>
            <a:r>
              <a:rPr lang="fi-FI" dirty="0"/>
              <a:t>ja </a:t>
            </a:r>
            <a:r>
              <a:rPr lang="fi-FI" dirty="0" smtClean="0"/>
              <a:t>luonnonvaroja </a:t>
            </a:r>
            <a:r>
              <a:rPr lang="fi-FI" dirty="0"/>
              <a:t>kuluu </a:t>
            </a:r>
            <a:r>
              <a:rPr lang="fi-FI" dirty="0" smtClean="0"/>
              <a:t>säästeliäästi.</a:t>
            </a:r>
          </a:p>
          <a:p>
            <a:pPr algn="l"/>
            <a:r>
              <a:rPr lang="fi-FI" dirty="0" smtClean="0">
                <a:cs typeface="Calibri"/>
              </a:rPr>
              <a:t>	● </a:t>
            </a:r>
            <a:r>
              <a:rPr lang="fi-FI" dirty="0"/>
              <a:t>Energiatehokkuuden vähimmäisvaatimusten täyttyminen </a:t>
            </a:r>
            <a:r>
              <a:rPr lang="fi-FI" dirty="0" smtClean="0"/>
              <a:t>on osoitettava </a:t>
            </a:r>
            <a:r>
              <a:rPr lang="fi-FI" dirty="0"/>
              <a:t>laskelmilla.</a:t>
            </a:r>
          </a:p>
          <a:p>
            <a:pPr algn="l"/>
            <a:r>
              <a:rPr lang="fi-FI" dirty="0" smtClean="0"/>
              <a:t>	</a:t>
            </a:r>
            <a:r>
              <a:rPr lang="fi-FI" dirty="0" smtClean="0">
                <a:cs typeface="Calibri"/>
              </a:rPr>
              <a:t>● </a:t>
            </a:r>
            <a:r>
              <a:rPr lang="fi-FI" dirty="0" smtClean="0"/>
              <a:t>Rakennuksessa käytettävien rakennustuotteiden ja taloteknisten 	    	    	    järjestelmien sekä niiden säätö- ja mittausjärjestelmien on oltava sellaisia, että 	 	 </a:t>
            </a:r>
            <a:r>
              <a:rPr lang="fi-FI" dirty="0"/>
              <a:t> </a:t>
            </a:r>
            <a:r>
              <a:rPr lang="fi-FI" dirty="0" smtClean="0"/>
              <a:t>  energiankulutus ja tehontarve rakennusta ja sen järjestelmiä käyttötarkoituksensa 	 </a:t>
            </a:r>
            <a:r>
              <a:rPr lang="fi-FI" dirty="0"/>
              <a:t> </a:t>
            </a:r>
            <a:r>
              <a:rPr lang="fi-FI" dirty="0" smtClean="0"/>
              <a:t>  mukaisesti käytettäessä jää vähäiseksi ja että energiankulutusta voidaan seurata.</a:t>
            </a:r>
          </a:p>
          <a:p>
            <a:pPr algn="l"/>
            <a:r>
              <a:rPr lang="fi-FI" dirty="0">
                <a:cs typeface="Calibri"/>
              </a:rPr>
              <a:t> </a:t>
            </a:r>
            <a:r>
              <a:rPr lang="fi-FI" dirty="0" smtClean="0">
                <a:cs typeface="Calibri"/>
              </a:rPr>
              <a:t>  	● </a:t>
            </a:r>
            <a:r>
              <a:rPr lang="fi-FI" dirty="0">
                <a:solidFill>
                  <a:srgbClr val="FF0000"/>
                </a:solidFill>
              </a:rPr>
              <a:t>Uusi rakennus</a:t>
            </a:r>
            <a:r>
              <a:rPr lang="fi-FI" dirty="0"/>
              <a:t>, joka koostuu katetusta seinällisestä </a:t>
            </a:r>
            <a:r>
              <a:rPr lang="fi-FI" dirty="0" smtClean="0"/>
              <a:t>rakenteesta ja </a:t>
            </a:r>
            <a:r>
              <a:rPr lang="fi-FI" dirty="0"/>
              <a:t>jossa käytetään </a:t>
            </a:r>
            <a:r>
              <a:rPr lang="fi-FI" dirty="0" smtClean="0"/>
              <a:t>	 </a:t>
            </a:r>
            <a:r>
              <a:rPr lang="fi-FI" dirty="0"/>
              <a:t> </a:t>
            </a:r>
            <a:r>
              <a:rPr lang="fi-FI" dirty="0" smtClean="0"/>
              <a:t>  energiaa tilojen tarkoituksenmukaisten sisäilmasto-olosuhteiden </a:t>
            </a:r>
            <a:r>
              <a:rPr lang="fi-FI" dirty="0"/>
              <a:t>ylläpitämiseksi, </a:t>
            </a:r>
            <a:r>
              <a:rPr lang="fi-FI" dirty="0">
                <a:solidFill>
                  <a:srgbClr val="FF0000"/>
                </a:solidFill>
              </a:rPr>
              <a:t>on </a:t>
            </a:r>
            <a:r>
              <a:rPr lang="fi-FI" dirty="0" smtClean="0"/>
              <a:t>	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smtClean="0">
                <a:solidFill>
                  <a:srgbClr val="FF0000"/>
                </a:solidFill>
              </a:rPr>
              <a:t>  suunniteltava ja rakennettava </a:t>
            </a:r>
            <a:r>
              <a:rPr lang="fi-FI" dirty="0">
                <a:solidFill>
                  <a:srgbClr val="FF0000"/>
                </a:solidFill>
              </a:rPr>
              <a:t>lähes nollaenergiarakennukseksi</a:t>
            </a:r>
            <a:r>
              <a:rPr lang="fi-FI" dirty="0"/>
              <a:t>. </a:t>
            </a:r>
          </a:p>
          <a:p>
            <a:r>
              <a:rPr lang="fi-FI" dirty="0">
                <a:cs typeface="Calibri"/>
              </a:rPr>
              <a:t>	</a:t>
            </a:r>
            <a:r>
              <a:rPr lang="fi-FI" dirty="0"/>
              <a:t>	</a:t>
            </a:r>
          </a:p>
          <a:p>
            <a:pPr algn="l"/>
            <a:endParaRPr lang="fi-FI" dirty="0"/>
          </a:p>
          <a:p>
            <a:pPr algn="l"/>
            <a:r>
              <a:rPr lang="fi-FI" dirty="0"/>
              <a:t>	</a:t>
            </a:r>
            <a:r>
              <a:rPr lang="fi-FI" dirty="0" smtClean="0"/>
              <a:t>	</a:t>
            </a:r>
            <a:endParaRPr lang="fi-FI" dirty="0"/>
          </a:p>
          <a:p>
            <a:r>
              <a:rPr lang="fi-FI" dirty="0"/>
              <a:t>	</a:t>
            </a:r>
            <a:r>
              <a:rPr lang="fi-FI" dirty="0" smtClean="0"/>
              <a:t>    </a:t>
            </a:r>
            <a:r>
              <a:rPr lang="fi-FI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62" y="1"/>
            <a:ext cx="8750037" cy="2451099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Lähes nollaenergiarakentamista koskeva MRL muutos</a:t>
            </a:r>
            <a:endParaRPr lang="en-US" dirty="0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0" y="22479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fi-FI" dirty="0"/>
          </a:p>
        </p:txBody>
      </p:sp>
      <p:sp>
        <p:nvSpPr>
          <p:cNvPr id="4" name="Pyöristetty suorakulmio 3"/>
          <p:cNvSpPr/>
          <p:nvPr/>
        </p:nvSpPr>
        <p:spPr>
          <a:xfrm>
            <a:off x="866775" y="2247900"/>
            <a:ext cx="5378450" cy="111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Ympäristöministeriön asetus uuden rakennuksen energiatehokkuudesta </a:t>
            </a:r>
          </a:p>
          <a:p>
            <a:pPr algn="ctr"/>
            <a:r>
              <a:rPr lang="fi-FI" dirty="0"/>
              <a:t>(vrt. D3)</a:t>
            </a:r>
          </a:p>
        </p:txBody>
      </p:sp>
      <p:sp>
        <p:nvSpPr>
          <p:cNvPr id="5" name="Pyöristetty suorakulmio 4"/>
          <p:cNvSpPr/>
          <p:nvPr/>
        </p:nvSpPr>
        <p:spPr>
          <a:xfrm>
            <a:off x="6692900" y="2247900"/>
            <a:ext cx="2108200" cy="223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Valtioneuvoston asetus rakennuksissa käytettävien energiamuotojen kertoimien lukuarvoista</a:t>
            </a:r>
          </a:p>
        </p:txBody>
      </p:sp>
      <p:sp>
        <p:nvSpPr>
          <p:cNvPr id="6" name="Pyöristetty suorakulmio 5"/>
          <p:cNvSpPr/>
          <p:nvPr/>
        </p:nvSpPr>
        <p:spPr>
          <a:xfrm>
            <a:off x="9448800" y="2247900"/>
            <a:ext cx="2222500" cy="223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Ympäristöminis-teriön </a:t>
            </a:r>
            <a:r>
              <a:rPr lang="fi-FI" dirty="0"/>
              <a:t>asetus uuden rakennuksen sisäilmastosta ja ilmanvaihdosta (vrt. D2)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866775" y="3771900"/>
            <a:ext cx="2413000" cy="264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rgbClr val="FF0000"/>
                </a:solidFill>
              </a:rPr>
              <a:t>Ympäristöminis-teriön </a:t>
            </a:r>
            <a:r>
              <a:rPr lang="fi-FI" dirty="0">
                <a:solidFill>
                  <a:srgbClr val="FF0000"/>
                </a:solidFill>
              </a:rPr>
              <a:t>ohje rakennuksen </a:t>
            </a:r>
            <a:r>
              <a:rPr lang="fi-FI" dirty="0" smtClean="0">
                <a:solidFill>
                  <a:srgbClr val="FF0000"/>
                </a:solidFill>
              </a:rPr>
              <a:t>energiankulutuksen </a:t>
            </a:r>
            <a:r>
              <a:rPr lang="fi-FI" dirty="0">
                <a:solidFill>
                  <a:srgbClr val="FF0000"/>
                </a:solidFill>
              </a:rPr>
              <a:t>ja lämmitystehon-tarpeen laskennasta </a:t>
            </a:r>
          </a:p>
          <a:p>
            <a:pPr algn="ctr"/>
            <a:r>
              <a:rPr lang="fi-FI" dirty="0">
                <a:solidFill>
                  <a:srgbClr val="FF0000"/>
                </a:solidFill>
              </a:rPr>
              <a:t>(vrt. D5)</a:t>
            </a:r>
          </a:p>
          <a:p>
            <a:pPr algn="ctr"/>
            <a:r>
              <a:rPr lang="fi-FI" dirty="0">
                <a:solidFill>
                  <a:srgbClr val="FF0000"/>
                </a:solidFill>
              </a:rPr>
              <a:t>Ei enää asetuksia</a:t>
            </a:r>
          </a:p>
        </p:txBody>
      </p:sp>
      <p:sp>
        <p:nvSpPr>
          <p:cNvPr id="8" name="Pyöristetty suorakulmio 7"/>
          <p:cNvSpPr/>
          <p:nvPr/>
        </p:nvSpPr>
        <p:spPr>
          <a:xfrm>
            <a:off x="3657600" y="3771900"/>
            <a:ext cx="2444750" cy="264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Ympäristömi-nisteriön ohje </a:t>
            </a:r>
            <a:r>
              <a:rPr lang="fi-FI" dirty="0" smtClean="0">
                <a:solidFill>
                  <a:srgbClr val="FF0000"/>
                </a:solidFill>
              </a:rPr>
              <a:t>rakennusosien </a:t>
            </a:r>
            <a:r>
              <a:rPr lang="fi-FI" dirty="0">
                <a:solidFill>
                  <a:srgbClr val="FF0000"/>
                </a:solidFill>
              </a:rPr>
              <a:t>lämmönläpäi-sykertoimen laskennasta (vrt. C4)</a:t>
            </a:r>
          </a:p>
          <a:p>
            <a:pPr algn="ctr"/>
            <a:r>
              <a:rPr lang="fi-FI" dirty="0">
                <a:solidFill>
                  <a:srgbClr val="FF0000"/>
                </a:solidFill>
              </a:rPr>
              <a:t>Annetaan ohjeet</a:t>
            </a:r>
          </a:p>
        </p:txBody>
      </p:sp>
    </p:spTree>
    <p:extLst>
      <p:ext uri="{BB962C8B-B14F-4D97-AF65-F5344CB8AC3E}">
        <p14:creationId xmlns:p14="http://schemas.microsoft.com/office/powerpoint/2010/main" val="14987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1"/>
            <a:ext cx="8750037" cy="2552699"/>
          </a:xfrm>
        </p:spPr>
        <p:txBody>
          <a:bodyPr/>
          <a:lstStyle/>
          <a:p>
            <a:pPr algn="l"/>
            <a:r>
              <a:rPr lang="sv-SE" dirty="0"/>
              <a:t>Energiamuodon kertoimien lukuarvot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2451100"/>
            <a:ext cx="12192000" cy="4127500"/>
          </a:xfrm>
        </p:spPr>
        <p:txBody>
          <a:bodyPr/>
          <a:lstStyle/>
          <a:p>
            <a:pPr algn="l"/>
            <a:r>
              <a:rPr lang="fi-FI" dirty="0" smtClean="0">
                <a:cs typeface="Calibri"/>
              </a:rPr>
              <a:t>	● </a:t>
            </a:r>
            <a:r>
              <a:rPr lang="fi-FI" dirty="0"/>
              <a:t>Rakennuksissa käytettävien energiamuodon kertoimien </a:t>
            </a:r>
            <a:r>
              <a:rPr lang="fi-FI" dirty="0" smtClean="0"/>
              <a:t>lukuarvot </a:t>
            </a:r>
            <a:r>
              <a:rPr lang="fi-FI" dirty="0"/>
              <a:t>(suluissa voimassa </a:t>
            </a:r>
            <a:r>
              <a:rPr lang="fi-FI" dirty="0" smtClean="0"/>
              <a:t>	 	    olevat</a:t>
            </a:r>
            <a:r>
              <a:rPr lang="fi-FI" dirty="0"/>
              <a:t>): </a:t>
            </a:r>
            <a:endParaRPr lang="fi-FI" dirty="0" smtClean="0"/>
          </a:p>
          <a:p>
            <a:pPr algn="l"/>
            <a:r>
              <a:rPr lang="fi-FI" dirty="0"/>
              <a:t>	</a:t>
            </a:r>
            <a:r>
              <a:rPr lang="fi-FI" dirty="0">
                <a:cs typeface="Calibri"/>
              </a:rPr>
              <a:t>● </a:t>
            </a:r>
            <a:r>
              <a:rPr lang="sv-SE" dirty="0"/>
              <a:t>Sähkö 		 		</a:t>
            </a:r>
            <a:r>
              <a:rPr lang="sv-SE" dirty="0" smtClean="0">
                <a:solidFill>
                  <a:srgbClr val="FF0000"/>
                </a:solidFill>
              </a:rPr>
              <a:t>1,20</a:t>
            </a:r>
            <a:r>
              <a:rPr lang="sv-SE" dirty="0" smtClean="0"/>
              <a:t>	(</a:t>
            </a:r>
            <a:r>
              <a:rPr lang="sv-SE" dirty="0"/>
              <a:t>1,7</a:t>
            </a:r>
            <a:r>
              <a:rPr lang="sv-SE" dirty="0" smtClean="0"/>
              <a:t>)</a:t>
            </a:r>
          </a:p>
          <a:p>
            <a:pPr algn="l"/>
            <a:r>
              <a:rPr lang="sv-SE" dirty="0"/>
              <a:t>	</a:t>
            </a:r>
            <a:r>
              <a:rPr lang="sv-SE" dirty="0">
                <a:cs typeface="Calibri"/>
              </a:rPr>
              <a:t>● </a:t>
            </a:r>
            <a:r>
              <a:rPr lang="sv-SE" dirty="0"/>
              <a:t>Kaukolämpö	 		</a:t>
            </a:r>
            <a:r>
              <a:rPr lang="sv-SE" dirty="0" smtClean="0"/>
              <a:t>	</a:t>
            </a:r>
            <a:r>
              <a:rPr lang="sv-SE" dirty="0" smtClean="0">
                <a:solidFill>
                  <a:srgbClr val="FF0000"/>
                </a:solidFill>
              </a:rPr>
              <a:t>0,50</a:t>
            </a:r>
            <a:r>
              <a:rPr lang="sv-SE" dirty="0" smtClean="0"/>
              <a:t>	(0,7)</a:t>
            </a:r>
          </a:p>
          <a:p>
            <a:pPr algn="l"/>
            <a:r>
              <a:rPr lang="sv-SE" dirty="0"/>
              <a:t>	</a:t>
            </a:r>
            <a:r>
              <a:rPr lang="sv-SE" dirty="0">
                <a:cs typeface="Calibri"/>
              </a:rPr>
              <a:t>● </a:t>
            </a:r>
            <a:r>
              <a:rPr lang="sv-SE" dirty="0"/>
              <a:t>Kaukojäähdytys  		</a:t>
            </a:r>
            <a:r>
              <a:rPr lang="sv-SE" dirty="0" smtClean="0"/>
              <a:t>	</a:t>
            </a:r>
            <a:r>
              <a:rPr lang="sv-SE" dirty="0" smtClean="0">
                <a:solidFill>
                  <a:srgbClr val="FF0000"/>
                </a:solidFill>
              </a:rPr>
              <a:t>0,28</a:t>
            </a:r>
            <a:r>
              <a:rPr lang="sv-SE" dirty="0" smtClean="0"/>
              <a:t>	(0,4)</a:t>
            </a:r>
          </a:p>
          <a:p>
            <a:pPr algn="l"/>
            <a:r>
              <a:rPr lang="sv-SE" dirty="0"/>
              <a:t>	</a:t>
            </a:r>
            <a:r>
              <a:rPr lang="sv-SE" dirty="0">
                <a:cs typeface="Calibri"/>
              </a:rPr>
              <a:t>● </a:t>
            </a:r>
            <a:r>
              <a:rPr lang="sv-SE" dirty="0"/>
              <a:t>Fossiiliset polttoaineet 		</a:t>
            </a:r>
            <a:r>
              <a:rPr lang="sv-SE" dirty="0" smtClean="0"/>
              <a:t>1,00</a:t>
            </a:r>
          </a:p>
          <a:p>
            <a:pPr algn="l"/>
            <a:r>
              <a:rPr lang="sv-SE" dirty="0">
                <a:cs typeface="Calibri"/>
              </a:rPr>
              <a:t>	</a:t>
            </a:r>
            <a:r>
              <a:rPr lang="sv-SE" dirty="0" smtClean="0">
                <a:cs typeface="Calibri"/>
              </a:rPr>
              <a:t>● </a:t>
            </a:r>
            <a:r>
              <a:rPr lang="sv-SE" dirty="0"/>
              <a:t>Rakennuksessa käytettävät </a:t>
            </a:r>
            <a:endParaRPr lang="sv-SE" dirty="0" smtClean="0"/>
          </a:p>
          <a:p>
            <a:pPr algn="l"/>
            <a:r>
              <a:rPr lang="sv-SE" dirty="0"/>
              <a:t>	 </a:t>
            </a:r>
            <a:r>
              <a:rPr lang="sv-SE" dirty="0" smtClean="0"/>
              <a:t>  uusiutuvat </a:t>
            </a:r>
            <a:r>
              <a:rPr lang="sv-SE" dirty="0"/>
              <a:t>polttoaineet 		0,50</a:t>
            </a:r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sv-SE" dirty="0"/>
          </a:p>
          <a:p>
            <a:pPr algn="l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17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127000"/>
            <a:ext cx="8750037" cy="1930400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Rakennuksen energiatehokkuuden vähimmäisvaatimukset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2374900"/>
            <a:ext cx="12090400" cy="4279900"/>
          </a:xfrm>
        </p:spPr>
        <p:txBody>
          <a:bodyPr/>
          <a:lstStyle/>
          <a:p>
            <a:pPr algn="l"/>
            <a:r>
              <a:rPr lang="fi-FI" dirty="0"/>
              <a:t>Pääsuunnittelijan, erityissuunnittelijan ja rakennussuunnittelijan on </a:t>
            </a:r>
            <a:r>
              <a:rPr lang="fi-FI" dirty="0" smtClean="0"/>
              <a:t>tehtäviensä mukaisesti huolehdittava </a:t>
            </a:r>
            <a:r>
              <a:rPr lang="fi-FI" dirty="0"/>
              <a:t>uuden rakennuksen </a:t>
            </a:r>
            <a:r>
              <a:rPr lang="fi-FI" dirty="0" smtClean="0"/>
              <a:t>suunnittelusta </a:t>
            </a:r>
            <a:r>
              <a:rPr lang="fi-FI" dirty="0"/>
              <a:t>siten, että rakennus on</a:t>
            </a:r>
            <a:r>
              <a:rPr lang="fi-FI" dirty="0" smtClean="0"/>
              <a:t>:</a:t>
            </a:r>
          </a:p>
          <a:p>
            <a:pPr algn="l"/>
            <a:r>
              <a:rPr lang="fi-FI" dirty="0"/>
              <a:t>	</a:t>
            </a:r>
            <a:r>
              <a:rPr lang="fi-FI" dirty="0">
                <a:cs typeface="Calibri"/>
              </a:rPr>
              <a:t>● </a:t>
            </a:r>
            <a:r>
              <a:rPr lang="fi-FI" dirty="0"/>
              <a:t>Laskennallisen energiatehokkuuden vertailuluvun (E-luku) tai 	 	    </a:t>
            </a:r>
            <a:r>
              <a:rPr lang="fi-FI" dirty="0" smtClean="0"/>
              <a:t>	  	 	    rakenteellinen </a:t>
            </a:r>
            <a:r>
              <a:rPr lang="fi-FI" dirty="0"/>
              <a:t>energiatehokkuuden mukainen</a:t>
            </a:r>
            <a:r>
              <a:rPr lang="fi-FI" dirty="0" smtClean="0"/>
              <a:t>.</a:t>
            </a:r>
          </a:p>
          <a:p>
            <a:pPr algn="l"/>
            <a:r>
              <a:rPr lang="fi-FI" dirty="0"/>
              <a:t>	</a:t>
            </a:r>
            <a:r>
              <a:rPr lang="fi-FI" dirty="0">
                <a:cs typeface="Calibri"/>
              </a:rPr>
              <a:t>● </a:t>
            </a:r>
            <a:r>
              <a:rPr lang="fi-FI" dirty="0"/>
              <a:t>Rakennuksen lämpöhäviön (vaippa, vuotoilma, ilmanvaihto) </a:t>
            </a:r>
            <a:r>
              <a:rPr lang="fi-FI" dirty="0" smtClean="0"/>
              <a:t>mukainen.</a:t>
            </a:r>
          </a:p>
          <a:p>
            <a:pPr algn="l"/>
            <a:r>
              <a:rPr lang="fi-FI" dirty="0"/>
              <a:t>	</a:t>
            </a:r>
            <a:r>
              <a:rPr lang="fi-FI" dirty="0" smtClean="0">
                <a:cs typeface="Calibri"/>
              </a:rPr>
              <a:t>● </a:t>
            </a:r>
            <a:r>
              <a:rPr lang="fi-FI" dirty="0"/>
              <a:t>Täyttää laskennallisen kesäajan huonelämpötilalle, 	 	  	    </a:t>
            </a:r>
            <a:r>
              <a:rPr lang="fi-FI" dirty="0" smtClean="0"/>
              <a:t>			    energiankäytön </a:t>
            </a:r>
            <a:r>
              <a:rPr lang="fi-FI" dirty="0"/>
              <a:t>mittaukselle, lämmön ja sähkötehon tarpeelle ja 	    </a:t>
            </a:r>
            <a:r>
              <a:rPr lang="fi-FI" dirty="0" smtClean="0"/>
              <a:t>  	  	 	    ilmanvaihtojärjestelmän </a:t>
            </a:r>
            <a:r>
              <a:rPr lang="fi-FI" dirty="0"/>
              <a:t>ominaissähköteholle </a:t>
            </a:r>
            <a:r>
              <a:rPr lang="fi-FI" dirty="0" smtClean="0"/>
              <a:t>asetetut vaatimukset</a:t>
            </a:r>
            <a:r>
              <a:rPr lang="fi-FI" dirty="0"/>
              <a:t>.</a:t>
            </a:r>
          </a:p>
          <a:p>
            <a:pPr algn="l"/>
            <a:endParaRPr lang="fi-FI" dirty="0"/>
          </a:p>
          <a:p>
            <a:pPr algn="l"/>
            <a:endParaRPr lang="fi-FI" dirty="0"/>
          </a:p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6476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1"/>
            <a:ext cx="8750037" cy="2019299"/>
          </a:xfrm>
        </p:spPr>
        <p:txBody>
          <a:bodyPr/>
          <a:lstStyle/>
          <a:p>
            <a:pPr algn="l"/>
            <a:r>
              <a:rPr lang="sv-SE" dirty="0"/>
              <a:t>E- luvun raja- arvot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4000" y="1828800"/>
            <a:ext cx="11709400" cy="4319660"/>
          </a:xfrm>
        </p:spPr>
        <p:txBody>
          <a:bodyPr/>
          <a:lstStyle/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1406"/>
              </p:ext>
            </p:extLst>
          </p:nvPr>
        </p:nvGraphicFramePr>
        <p:xfrm>
          <a:off x="254000" y="1689099"/>
          <a:ext cx="11709400" cy="4501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2800"/>
                <a:gridCol w="2006600"/>
              </a:tblGrid>
              <a:tr h="9521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Käyttötarkoitusluokka</a:t>
                      </a:r>
                      <a:endParaRPr lang="fi-FI" sz="2000" dirty="0" smtClean="0"/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 smtClean="0"/>
                        <a:t>E-luvun raja-arvo kWhE/(m2 a)</a:t>
                      </a:r>
                    </a:p>
                    <a:p>
                      <a:endParaRPr lang="fi-FI" dirty="0"/>
                    </a:p>
                  </a:txBody>
                  <a:tcPr/>
                </a:tc>
              </a:tr>
              <a:tr h="2562809">
                <a:tc>
                  <a:txBody>
                    <a:bodyPr/>
                    <a:lstStyle/>
                    <a:p>
                      <a:r>
                        <a:rPr lang="fi-FI" sz="2000" b="1" dirty="0" smtClean="0"/>
                        <a:t>Luokka 1) </a:t>
                      </a:r>
                      <a:r>
                        <a:rPr lang="fi-FI" sz="2000" dirty="0" smtClean="0"/>
                        <a:t>Pienet asuinrakennukset: </a:t>
                      </a:r>
                    </a:p>
                    <a:p>
                      <a:r>
                        <a:rPr lang="fi-FI" sz="2000" dirty="0" smtClean="0"/>
                        <a:t>a) Erillinen pientalo ja ketjutalon osana oleva rakennus, joiden lämmitetty nettoala (Anetto) on 50–150 m2 </a:t>
                      </a:r>
                    </a:p>
                    <a:p>
                      <a:r>
                        <a:rPr lang="fi-FI" sz="2000" dirty="0" smtClean="0"/>
                        <a:t>b) Erillinen pientalo ja ketjutalon osana oleva rakennus, joiden lämmitetty nettoala (Anetto) on enemmän kuin 150 m2 kuitenkin enintään 600 m2</a:t>
                      </a:r>
                    </a:p>
                    <a:p>
                      <a:r>
                        <a:rPr lang="fi-FI" sz="2000" dirty="0" smtClean="0"/>
                        <a:t>c) Erillinen pientalo ja ketjutalon osana oleva rakennus, joiden lämmitetty nettoala (Anetto) on enemmän kuin 600 m2</a:t>
                      </a:r>
                    </a:p>
                    <a:p>
                      <a:r>
                        <a:rPr lang="fi-FI" sz="2000" dirty="0" smtClean="0"/>
                        <a:t>d) Rivitalo ja asuinkerrostalo, jossa on asuinkerroksia enintään kahdessa kerroksessa.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000" dirty="0" smtClean="0"/>
                    </a:p>
                    <a:p>
                      <a:endParaRPr lang="fi-FI" sz="2000" dirty="0" smtClean="0"/>
                    </a:p>
                    <a:p>
                      <a:r>
                        <a:rPr lang="fi-FI" sz="2000" dirty="0" smtClean="0"/>
                        <a:t>200-0,6 Anetto</a:t>
                      </a:r>
                    </a:p>
                    <a:p>
                      <a:endParaRPr lang="fi-FI" sz="2000" dirty="0" smtClean="0"/>
                    </a:p>
                    <a:p>
                      <a:r>
                        <a:rPr lang="fi-FI" sz="2000" dirty="0" smtClean="0"/>
                        <a:t>116-0,04 Anetto</a:t>
                      </a:r>
                    </a:p>
                    <a:p>
                      <a:endParaRPr lang="fi-FI" sz="2000" dirty="0" smtClean="0"/>
                    </a:p>
                    <a:p>
                      <a:r>
                        <a:rPr lang="fi-FI" sz="2000" dirty="0" smtClean="0"/>
                        <a:t>92</a:t>
                      </a:r>
                    </a:p>
                    <a:p>
                      <a:r>
                        <a:rPr lang="fi-FI" sz="2000" dirty="0" smtClean="0"/>
                        <a:t>105</a:t>
                      </a:r>
                      <a:endParaRPr lang="fi-FI" sz="2000" dirty="0"/>
                    </a:p>
                  </a:txBody>
                  <a:tcPr/>
                </a:tc>
              </a:tr>
              <a:tr h="551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smtClean="0"/>
                        <a:t>Luokka 2) </a:t>
                      </a:r>
                      <a:r>
                        <a:rPr lang="fi-FI" sz="2000" dirty="0" smtClean="0"/>
                        <a:t>Asuinkerrostalo, jossa on asuinkerroksia vähintään kolmessa kerroksessa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90</a:t>
                      </a:r>
                      <a:endParaRPr lang="fi-FI" sz="2000" dirty="0"/>
                    </a:p>
                  </a:txBody>
                  <a:tcPr/>
                </a:tc>
              </a:tr>
              <a:tr h="4125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1" dirty="0" smtClean="0"/>
                        <a:t>Luokka 3) </a:t>
                      </a:r>
                      <a:r>
                        <a:rPr lang="sv-SE" sz="2000" dirty="0" smtClean="0"/>
                        <a:t>Toimistorakennus, terveyskeskus</a:t>
                      </a:r>
                      <a:r>
                        <a:rPr lang="fi-FI" sz="20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100</a:t>
                      </a:r>
                      <a:endParaRPr lang="fi-FI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64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917962" y="1"/>
            <a:ext cx="8750037" cy="1549400"/>
          </a:xfrm>
        </p:spPr>
        <p:txBody>
          <a:bodyPr/>
          <a:lstStyle/>
          <a:p>
            <a:pPr algn="l"/>
            <a:r>
              <a:rPr lang="sv-SE" dirty="0"/>
              <a:t>E-luvun raja-arvot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1739900"/>
            <a:ext cx="11874500" cy="4457700"/>
          </a:xfrm>
        </p:spPr>
        <p:txBody>
          <a:bodyPr/>
          <a:lstStyle/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73514"/>
              </p:ext>
            </p:extLst>
          </p:nvPr>
        </p:nvGraphicFramePr>
        <p:xfrm>
          <a:off x="114300" y="1358899"/>
          <a:ext cx="11760200" cy="4437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9800"/>
                <a:gridCol w="1930400"/>
              </a:tblGrid>
              <a:tr h="1460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smtClean="0"/>
                        <a:t>Luokka 4) </a:t>
                      </a:r>
                      <a:r>
                        <a:rPr lang="fi-FI" sz="2000" dirty="0" smtClean="0"/>
                        <a:t>Liikerakennus, tavaratalo, kauppakeskus, myymälärakennus lukuun ottamatta päivittäistavarakaupan alle 2000 m2 yksikköä, myymälähalli, teatteri, ooppera-, konsertti- ja kongressitalo, elokuvateatteri, kirjasto, arkisto, museo, taidegalleria, näyttelyhalli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 smtClean="0"/>
                    </a:p>
                    <a:p>
                      <a:endParaRPr lang="fi-FI" dirty="0" smtClean="0"/>
                    </a:p>
                    <a:p>
                      <a:endParaRPr lang="fi-FI" sz="1800" dirty="0" smtClean="0"/>
                    </a:p>
                    <a:p>
                      <a:r>
                        <a:rPr lang="fi-FI" sz="2000" dirty="0" smtClean="0"/>
                        <a:t>135</a:t>
                      </a:r>
                      <a:endParaRPr lang="fi-FI" sz="2000" dirty="0"/>
                    </a:p>
                  </a:txBody>
                  <a:tcPr/>
                </a:tc>
              </a:tr>
              <a:tr h="497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smtClean="0"/>
                        <a:t>Luokka 5) </a:t>
                      </a:r>
                      <a:r>
                        <a:rPr lang="fi-FI" sz="2000" dirty="0" smtClean="0"/>
                        <a:t>Majoitusliikerakennus, hotelli, asuntola, palvelutalo, vanhainkoti, hoitolaitos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160</a:t>
                      </a:r>
                      <a:endParaRPr lang="fi-FI" sz="2000" dirty="0"/>
                    </a:p>
                  </a:txBody>
                  <a:tcPr/>
                </a:tc>
              </a:tr>
              <a:tr h="381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smtClean="0"/>
                        <a:t>Luokka 6) </a:t>
                      </a:r>
                      <a:r>
                        <a:rPr lang="fi-FI" sz="2000" dirty="0" smtClean="0"/>
                        <a:t>Opetusrakennus ja päiväkoti.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100</a:t>
                      </a:r>
                      <a:endParaRPr lang="fi-FI" sz="2000" dirty="0"/>
                    </a:p>
                  </a:txBody>
                  <a:tcPr/>
                </a:tc>
              </a:tr>
              <a:tr h="674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smtClean="0"/>
                        <a:t>Luokka 7) </a:t>
                      </a:r>
                      <a:r>
                        <a:rPr lang="fi-FI" sz="2000" dirty="0" smtClean="0"/>
                        <a:t>Liikuntahalli lukuun ottamatta uimahallia ja jäähallia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 smtClean="0"/>
                    </a:p>
                    <a:p>
                      <a:r>
                        <a:rPr lang="fi-FI" sz="2000" dirty="0" smtClean="0"/>
                        <a:t>100</a:t>
                      </a:r>
                      <a:endParaRPr lang="fi-FI" sz="2000" dirty="0"/>
                    </a:p>
                  </a:txBody>
                  <a:tcPr/>
                </a:tc>
              </a:tr>
              <a:tr h="381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1" dirty="0" smtClean="0"/>
                        <a:t>Luokka 8) </a:t>
                      </a:r>
                      <a:r>
                        <a:rPr lang="sv-SE" sz="2000" dirty="0" smtClean="0"/>
                        <a:t>Sairaala</a:t>
                      </a:r>
                      <a:endParaRPr lang="fi-FI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320</a:t>
                      </a:r>
                      <a:endParaRPr lang="fi-FI" sz="2000" dirty="0"/>
                    </a:p>
                  </a:txBody>
                  <a:tcPr/>
                </a:tc>
              </a:tr>
              <a:tr h="1011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smtClean="0"/>
                        <a:t>Luokka 9) </a:t>
                      </a:r>
                      <a:r>
                        <a:rPr lang="fi-FI" sz="2000" dirty="0" smtClean="0"/>
                        <a:t>Muu rakennus, varastorakennus, liikenteen rakennus, uimahalli, jäähalli, päivittäistavarakaupan alle 2000 m2 yksikkö, siirtokelpoinen rakennus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 smtClean="0"/>
                    </a:p>
                    <a:p>
                      <a:endParaRPr lang="fi-FI" dirty="0" smtClean="0"/>
                    </a:p>
                    <a:p>
                      <a:r>
                        <a:rPr lang="fi-FI" sz="2000" dirty="0" smtClean="0"/>
                        <a:t>Ei raja-arvoa</a:t>
                      </a:r>
                      <a:endParaRPr lang="fi-FI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1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ikkelin kaupun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4E8D"/>
      </a:accent1>
      <a:accent2>
        <a:srgbClr val="61BAEA"/>
      </a:accent2>
      <a:accent3>
        <a:srgbClr val="71767D"/>
      </a:accent3>
      <a:accent4>
        <a:srgbClr val="FFD500"/>
      </a:accent4>
      <a:accent5>
        <a:srgbClr val="F07E26"/>
      </a:accent5>
      <a:accent6>
        <a:srgbClr val="5DA740"/>
      </a:accent6>
      <a:hlink>
        <a:srgbClr val="0563C1"/>
      </a:hlink>
      <a:folHlink>
        <a:srgbClr val="5AA6F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uva" ma:contentTypeID="0x0101009148F5A04DDD49CBA7127AADA5FB792B00AADE34325A8B49CDA8BB4DB53328F214005D53AE0FA123854DA56AA28799978403" ma:contentTypeVersion="1" ma:contentTypeDescription="Lataa kuva palvelimeen." ma:contentTypeScope="" ma:versionID="113a151ef594a471db4010951406ff82">
  <xsd:schema xmlns:xsd="http://www.w3.org/2001/XMLSchema" xmlns:xs="http://www.w3.org/2001/XMLSchema" xmlns:p="http://schemas.microsoft.com/office/2006/metadata/properties" xmlns:ns1="http://schemas.microsoft.com/sharepoint/v3" xmlns:ns2="88CB32D7-F406-4CB7-99AE-2C8347461E85" xmlns:ns3="http://schemas.microsoft.com/sharepoint/v3/fields" targetNamespace="http://schemas.microsoft.com/office/2006/metadata/properties" ma:root="true" ma:fieldsID="e82010486fe34e8b2ddbed83bb74863d" ns1:_="" ns2:_="" ns3:_="">
    <xsd:import namespace="http://schemas.microsoft.com/sharepoint/v3"/>
    <xsd:import namespace="88CB32D7-F406-4CB7-99AE-2C8347461E85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polk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edostotyyppi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tiedostotyyppi" ma:hidden="true" ma:internalName="HTML_x0020_File_x0020_Type" ma:readOnly="true">
      <xsd:simpleType>
        <xsd:restriction base="dms:Text"/>
      </xsd:simpleType>
    </xsd:element>
    <xsd:element name="FSObjType" ma:index="11" nillable="true" ma:displayName="Kohteen tyyppi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32D7-F406-4CB7-99AE-2C8347461E85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Pikkukuva on olemassa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Esikatselu on olemassa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Leveys" ma:internalName="ImageWidth" ma:readOnly="true">
      <xsd:simpleType>
        <xsd:restriction base="dms:Unknown"/>
      </xsd:simpleType>
    </xsd:element>
    <xsd:element name="ImageHeight" ma:index="22" nillable="true" ma:displayName="Korkeus" ma:internalName="ImageHeight" ma:readOnly="true">
      <xsd:simpleType>
        <xsd:restriction base="dms:Unknown"/>
      </xsd:simpleType>
    </xsd:element>
    <xsd:element name="ImageCreateDate" ma:index="25" nillable="true" ma:displayName="Kuvattu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kijänoikeus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Tekijä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 ma:index="23" ma:displayName="Kommentit"/>
        <xsd:element name="keywords" minOccurs="0" maxOccurs="1" type="xsd:string" ma:index="14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wic_System_Copyright xmlns="http://schemas.microsoft.com/sharepoint/v3/fields" xsi:nil="true"/>
    <ImageCreateDate xmlns="88CB32D7-F406-4CB7-99AE-2C8347461E85" xsi:nil="true"/>
  </documentManagement>
</p:properties>
</file>

<file path=customXml/itemProps1.xml><?xml version="1.0" encoding="utf-8"?>
<ds:datastoreItem xmlns:ds="http://schemas.openxmlformats.org/officeDocument/2006/customXml" ds:itemID="{11F9F959-C5BC-4C83-B3BC-B250152958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8CB32D7-F406-4CB7-99AE-2C8347461E85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7EBE41-9892-4261-BEA6-ABB3C92818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CCBBF5-5B3B-439B-8DE5-E72FFE651A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sharepoint/v3"/>
    <ds:schemaRef ds:uri="http://purl.org/dc/dcmitype/"/>
    <ds:schemaRef ds:uri="http://schemas.microsoft.com/office/2006/metadata/properties"/>
    <ds:schemaRef ds:uri="88CB32D7-F406-4CB7-99AE-2C8347461E85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1246</TotalTime>
  <Words>479</Words>
  <Application>Microsoft Office PowerPoint</Application>
  <PresentationFormat>Mukautettu</PresentationFormat>
  <Paragraphs>176</Paragraphs>
  <Slides>21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2" baseType="lpstr">
      <vt:lpstr>Office Theme</vt:lpstr>
      <vt:lpstr>Rakennuksen Energiatehokkuus ja E - luku </vt:lpstr>
      <vt:lpstr>Soveltamisala</vt:lpstr>
      <vt:lpstr>MRL muutos (1151/2016) – määritykset (-&gt;115 §)</vt:lpstr>
      <vt:lpstr>MRL 117 g § Energiatehokkuus</vt:lpstr>
      <vt:lpstr>Lähes nollaenergiarakentamista koskeva MRL muutos</vt:lpstr>
      <vt:lpstr>Energiamuodon kertoimien lukuarvot </vt:lpstr>
      <vt:lpstr>Rakennuksen energiatehokkuuden vähimmäisvaatimukset</vt:lpstr>
      <vt:lpstr>E- luvun raja- arvot</vt:lpstr>
      <vt:lpstr>E-luvun raja-arvot</vt:lpstr>
      <vt:lpstr>E-lukua koskevat poikkeukset ja massiivipuurakennusten huomioon ottaminen </vt:lpstr>
      <vt:lpstr>E-lukua koskevat poikkeukset ja massiivipuurakennusten huomioon ottaminen </vt:lpstr>
      <vt:lpstr>E- lukua ei sovelleta</vt:lpstr>
      <vt:lpstr>Laskennallinen energiatehokkuuden vertailuluku (E- luku)</vt:lpstr>
      <vt:lpstr>Muutoksia lämmitysjärjestelmän energiankäyttöön, tulisijoihin ja ilmalämpöpumppuun</vt:lpstr>
      <vt:lpstr>Rakennuksen lämpöhäviö</vt:lpstr>
      <vt:lpstr>Vaipan vertailuarvot ja massiivipuurakenteiden huomioon ottaminen </vt:lpstr>
      <vt:lpstr>Vuotoilman ja ilmanvaihdon vertailuarvot</vt:lpstr>
      <vt:lpstr>Erinäisiä säännöksiä</vt:lpstr>
      <vt:lpstr>Rakenteellinen energiatehokkuus</vt:lpstr>
      <vt:lpstr>Rakenteellinen energiatehokkuus</vt:lpstr>
      <vt:lpstr>Energiaselvitys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Aino-Maria Vuoti</dc:creator>
  <cp:lastModifiedBy>Ahonen Hannu</cp:lastModifiedBy>
  <cp:revision>98</cp:revision>
  <dcterms:created xsi:type="dcterms:W3CDTF">2017-05-02T09:07:37Z</dcterms:created>
  <dcterms:modified xsi:type="dcterms:W3CDTF">2018-02-13T09:48:58Z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0x0101009148F5A04DDD49CBA7127AADA5FB792B00AADE34325A8B49CDA8BB4DB53328F214005D53AE0FA123854DA56AA28799978403</vt:lpwstr>
  </property>
</Properties>
</file>