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0"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Lst>
  <p:sldSz cx="9144000" cy="6858000" type="screen4x3"/>
  <p:notesSz cx="6742113"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39"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2" d="100"/>
          <a:sy n="92" d="100"/>
        </p:scale>
        <p:origin x="-3780" y="-120"/>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C0BD4BA5-59A6-41A8-821A-CEF24C342DD1}" type="datetimeFigureOut">
              <a:rPr lang="fi-FI" smtClean="0"/>
              <a:t>9.4.2018</a:t>
            </a:fld>
            <a:endParaRPr lang="fi-FI"/>
          </a:p>
        </p:txBody>
      </p:sp>
      <p:sp>
        <p:nvSpPr>
          <p:cNvPr id="4" name="Alatunnisteen paikkamerkki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56A93075-AFAB-4DCC-80BC-CEE6D37F9299}" type="slidenum">
              <a:rPr lang="fi-FI" smtClean="0"/>
              <a:t>‹#›</a:t>
            </a:fld>
            <a:endParaRPr lang="fi-FI"/>
          </a:p>
        </p:txBody>
      </p:sp>
    </p:spTree>
    <p:extLst>
      <p:ext uri="{BB962C8B-B14F-4D97-AF65-F5344CB8AC3E}">
        <p14:creationId xmlns:p14="http://schemas.microsoft.com/office/powerpoint/2010/main" val="276762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65C222E3-63AE-42D7-BD66-FFA967842ED9}" type="datetimeFigureOut">
              <a:rPr lang="fi-FI" smtClean="0"/>
              <a:t>9.4.2018</a:t>
            </a:fld>
            <a:endParaRPr lang="fi-FI"/>
          </a:p>
        </p:txBody>
      </p:sp>
      <p:sp>
        <p:nvSpPr>
          <p:cNvPr id="4" name="Dian kuvan paikkamerkki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9A8B1874-F82F-4879-B5E5-D59206EB8A50}" type="slidenum">
              <a:rPr lang="fi-FI" smtClean="0"/>
              <a:t>‹#›</a:t>
            </a:fld>
            <a:endParaRPr lang="fi-FI"/>
          </a:p>
        </p:txBody>
      </p:sp>
    </p:spTree>
    <p:extLst>
      <p:ext uri="{BB962C8B-B14F-4D97-AF65-F5344CB8AC3E}">
        <p14:creationId xmlns:p14="http://schemas.microsoft.com/office/powerpoint/2010/main" val="3222624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lvl1pPr>
              <a:lnSpc>
                <a:spcPts val="5000"/>
              </a:lnSpc>
              <a:defRPr>
                <a:solidFill>
                  <a:schemeClr val="tx2"/>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Alaotsikko 2"/>
          <p:cNvSpPr>
            <a:spLocks noGrp="1"/>
          </p:cNvSpPr>
          <p:nvPr>
            <p:ph type="subTitle" idx="1"/>
          </p:nvPr>
        </p:nvSpPr>
        <p:spPr>
          <a:xfrm>
            <a:off x="683568" y="3717032"/>
            <a:ext cx="6400800" cy="1752600"/>
          </a:xfrm>
        </p:spPr>
        <p:txBody>
          <a:bodyPr/>
          <a:lstStyle>
            <a:lvl1pPr marL="0" indent="0" algn="l">
              <a:buNone/>
              <a:defRPr>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a:t>
            </a:r>
            <a:r>
              <a:rPr lang="fi-FI" dirty="0" err="1" smtClean="0"/>
              <a:t>napsautt</a:t>
            </a:r>
            <a:r>
              <a:rPr lang="fi-FI" dirty="0" smtClean="0"/>
              <a:t>.</a:t>
            </a:r>
            <a:endParaRPr lang="fi-FI" dirty="0"/>
          </a:p>
        </p:txBody>
      </p:sp>
      <p:sp>
        <p:nvSpPr>
          <p:cNvPr id="4" name="Päivämäärän paikkamerkki 3"/>
          <p:cNvSpPr>
            <a:spLocks noGrp="1"/>
          </p:cNvSpPr>
          <p:nvPr>
            <p:ph type="dt" sz="half" idx="10"/>
          </p:nvPr>
        </p:nvSpPr>
        <p:spPr/>
        <p:txBody>
          <a:bodyPr/>
          <a:lstStyle/>
          <a:p>
            <a:fld id="{DFEF0BE3-4413-45AC-BEC9-0362B221027C}" type="datetimeFigureOut">
              <a:rPr lang="fi-FI" smtClean="0"/>
              <a:t>9.4.2018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9192AC-10FF-4DFD-8CFC-C30626B050F4}" type="slidenum">
              <a:rPr lang="fi-FI" smtClean="0"/>
              <a:t>‹#›</a:t>
            </a:fld>
            <a:endParaRPr lang="fi-FI"/>
          </a:p>
        </p:txBody>
      </p:sp>
    </p:spTree>
    <p:extLst>
      <p:ext uri="{BB962C8B-B14F-4D97-AF65-F5344CB8AC3E}">
        <p14:creationId xmlns:p14="http://schemas.microsoft.com/office/powerpoint/2010/main" val="3925054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DFEF0BE3-4413-45AC-BEC9-0362B221027C}" type="datetimeFigureOut">
              <a:rPr lang="fi-FI" smtClean="0"/>
              <a:t>9.4.2018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C9192AC-10FF-4DFD-8CFC-C30626B050F4}" type="slidenum">
              <a:rPr lang="fi-FI" smtClean="0"/>
              <a:t>‹#›</a:t>
            </a:fld>
            <a:endParaRPr lang="fi-FI"/>
          </a:p>
        </p:txBody>
      </p:sp>
    </p:spTree>
    <p:extLst>
      <p:ext uri="{BB962C8B-B14F-4D97-AF65-F5344CB8AC3E}">
        <p14:creationId xmlns:p14="http://schemas.microsoft.com/office/powerpoint/2010/main" val="212517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DFEF0BE3-4413-45AC-BEC9-0362B221027C}" type="datetimeFigureOut">
              <a:rPr lang="fi-FI" smtClean="0"/>
              <a:t>9.4.2018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C9192AC-10FF-4DFD-8CFC-C30626B050F4}" type="slidenum">
              <a:rPr lang="fi-FI" smtClean="0"/>
              <a:t>‹#›</a:t>
            </a:fld>
            <a:endParaRPr lang="fi-FI"/>
          </a:p>
        </p:txBody>
      </p:sp>
    </p:spTree>
    <p:extLst>
      <p:ext uri="{BB962C8B-B14F-4D97-AF65-F5344CB8AC3E}">
        <p14:creationId xmlns:p14="http://schemas.microsoft.com/office/powerpoint/2010/main" val="449284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FEF0BE3-4413-45AC-BEC9-0362B221027C}" type="datetimeFigureOut">
              <a:rPr lang="fi-FI" smtClean="0"/>
              <a:t>9.4.2018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9192AC-10FF-4DFD-8CFC-C30626B050F4}" type="slidenum">
              <a:rPr lang="fi-FI" smtClean="0"/>
              <a:t>‹#›</a:t>
            </a:fld>
            <a:endParaRPr lang="fi-FI"/>
          </a:p>
        </p:txBody>
      </p:sp>
    </p:spTree>
    <p:extLst>
      <p:ext uri="{BB962C8B-B14F-4D97-AF65-F5344CB8AC3E}">
        <p14:creationId xmlns:p14="http://schemas.microsoft.com/office/powerpoint/2010/main" val="3716430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FEF0BE3-4413-45AC-BEC9-0362B221027C}" type="datetimeFigureOut">
              <a:rPr lang="fi-FI" smtClean="0"/>
              <a:t>9.4.2018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9192AC-10FF-4DFD-8CFC-C30626B050F4}" type="slidenum">
              <a:rPr lang="fi-FI" smtClean="0"/>
              <a:t>‹#›</a:t>
            </a:fld>
            <a:endParaRPr lang="fi-FI"/>
          </a:p>
        </p:txBody>
      </p:sp>
    </p:spTree>
    <p:extLst>
      <p:ext uri="{BB962C8B-B14F-4D97-AF65-F5344CB8AC3E}">
        <p14:creationId xmlns:p14="http://schemas.microsoft.com/office/powerpoint/2010/main" val="1286930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57200" y="1844824"/>
            <a:ext cx="8229600" cy="1143000"/>
          </a:xfrm>
        </p:spPr>
        <p:txBody>
          <a:bodyPr>
            <a:normAutofit/>
          </a:bodyPr>
          <a:lstStyle>
            <a:lvl1pPr>
              <a:defRPr sz="3600"/>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a:xfrm>
            <a:off x="457200" y="2987824"/>
            <a:ext cx="8229600" cy="3321496"/>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fld id="{DFEF0BE3-4413-45AC-BEC9-0362B221027C}" type="datetimeFigureOut">
              <a:rPr lang="fi-FI" smtClean="0"/>
              <a:t>9.4.2018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9192AC-10FF-4DFD-8CFC-C30626B050F4}" type="slidenum">
              <a:rPr lang="fi-FI" smtClean="0"/>
              <a:t>‹#›</a:t>
            </a:fld>
            <a:endParaRPr lang="fi-FI"/>
          </a:p>
        </p:txBody>
      </p:sp>
      <p:pic>
        <p:nvPicPr>
          <p:cNvPr id="8" name="Picture 2" descr="\\VERKKOLEVY\Volume_1\Työt\Etelä-Savon pelastuslaitos\Powerpoint\norppa_pien_IMG_5187.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582" b="39253"/>
          <a:stretch/>
        </p:blipFill>
        <p:spPr bwMode="auto">
          <a:xfrm>
            <a:off x="3560" y="-138789"/>
            <a:ext cx="9144000" cy="1839597"/>
          </a:xfrm>
          <a:prstGeom prst="rect">
            <a:avLst/>
          </a:prstGeom>
          <a:noFill/>
          <a:extLst>
            <a:ext uri="{909E8E84-426E-40DD-AFC4-6F175D3DCCD1}">
              <a14:hiddenFill xmlns:a14="http://schemas.microsoft.com/office/drawing/2010/main">
                <a:solidFill>
                  <a:srgbClr val="FFFFFF"/>
                </a:solidFill>
              </a14:hiddenFill>
            </a:ext>
          </a:extLst>
        </p:spPr>
      </p:pic>
      <p:pic>
        <p:nvPicPr>
          <p:cNvPr id="9" name="Kuva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74062"/>
            <a:ext cx="3779911" cy="1226746"/>
          </a:xfrm>
          <a:prstGeom prst="rect">
            <a:avLst/>
          </a:prstGeom>
        </p:spPr>
      </p:pic>
    </p:spTree>
    <p:extLst>
      <p:ext uri="{BB962C8B-B14F-4D97-AF65-F5344CB8AC3E}">
        <p14:creationId xmlns:p14="http://schemas.microsoft.com/office/powerpoint/2010/main" val="25584602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Otsikko ja sisältö">
    <p:spTree>
      <p:nvGrpSpPr>
        <p:cNvPr id="1" name=""/>
        <p:cNvGrpSpPr/>
        <p:nvPr/>
      </p:nvGrpSpPr>
      <p:grpSpPr>
        <a:xfrm>
          <a:off x="0" y="0"/>
          <a:ext cx="0" cy="0"/>
          <a:chOff x="0" y="0"/>
          <a:chExt cx="0" cy="0"/>
        </a:xfrm>
      </p:grpSpPr>
      <p:pic>
        <p:nvPicPr>
          <p:cNvPr id="3075" name="Picture 3" descr="\\VERKKOLEVY\Volume_1\Työt\Etelä-Savon pelastuslaitos\Powerpoint\kuva-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 t="38984" r="8122" b="35375"/>
          <a:stretch/>
        </p:blipFill>
        <p:spPr bwMode="auto">
          <a:xfrm>
            <a:off x="1" y="-54244"/>
            <a:ext cx="9144000" cy="1755051"/>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p:cNvSpPr>
            <a:spLocks noGrp="1"/>
          </p:cNvSpPr>
          <p:nvPr>
            <p:ph type="title" hasCustomPrompt="1"/>
          </p:nvPr>
        </p:nvSpPr>
        <p:spPr>
          <a:xfrm>
            <a:off x="457200" y="1844824"/>
            <a:ext cx="8229600" cy="1143000"/>
          </a:xfrm>
        </p:spPr>
        <p:txBody>
          <a:bodyPr>
            <a:normAutofit/>
          </a:bodyPr>
          <a:lstStyle>
            <a:lvl1pPr>
              <a:defRPr sz="3600"/>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a:xfrm>
            <a:off x="457200" y="2987824"/>
            <a:ext cx="8229600" cy="3321496"/>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fld id="{DFEF0BE3-4413-45AC-BEC9-0362B221027C}" type="datetimeFigureOut">
              <a:rPr lang="fi-FI" smtClean="0"/>
              <a:t>9.4.2018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9192AC-10FF-4DFD-8CFC-C30626B050F4}" type="slidenum">
              <a:rPr lang="fi-FI" smtClean="0"/>
              <a:t>‹#›</a:t>
            </a:fld>
            <a:endParaRPr lang="fi-FI"/>
          </a:p>
        </p:txBody>
      </p:sp>
      <p:pic>
        <p:nvPicPr>
          <p:cNvPr id="9" name="Kuva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74062"/>
            <a:ext cx="3779911" cy="1226746"/>
          </a:xfrm>
          <a:prstGeom prst="rect">
            <a:avLst/>
          </a:prstGeom>
        </p:spPr>
      </p:pic>
    </p:spTree>
    <p:extLst>
      <p:ext uri="{BB962C8B-B14F-4D97-AF65-F5344CB8AC3E}">
        <p14:creationId xmlns:p14="http://schemas.microsoft.com/office/powerpoint/2010/main" val="35749243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57200" y="1844824"/>
            <a:ext cx="8229600" cy="1143000"/>
          </a:xfrm>
        </p:spPr>
        <p:txBody>
          <a:bodyPr>
            <a:normAutofit/>
          </a:bodyPr>
          <a:lstStyle>
            <a:lvl1pPr>
              <a:defRPr sz="3600"/>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a:xfrm>
            <a:off x="457200" y="2987824"/>
            <a:ext cx="8229600" cy="3321496"/>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fld id="{DFEF0BE3-4413-45AC-BEC9-0362B221027C}" type="datetimeFigureOut">
              <a:rPr lang="fi-FI" smtClean="0"/>
              <a:t>9.4.2018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9192AC-10FF-4DFD-8CFC-C30626B050F4}" type="slidenum">
              <a:rPr lang="fi-FI" smtClean="0"/>
              <a:t>‹#›</a:t>
            </a:fld>
            <a:endParaRPr lang="fi-FI"/>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4062"/>
            <a:ext cx="3779911" cy="1226746"/>
          </a:xfrm>
          <a:prstGeom prst="rect">
            <a:avLst/>
          </a:prstGeom>
        </p:spPr>
      </p:pic>
    </p:spTree>
    <p:extLst>
      <p:ext uri="{BB962C8B-B14F-4D97-AF65-F5344CB8AC3E}">
        <p14:creationId xmlns:p14="http://schemas.microsoft.com/office/powerpoint/2010/main" val="10178480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DFEF0BE3-4413-45AC-BEC9-0362B221027C}" type="datetimeFigureOut">
              <a:rPr lang="fi-FI" smtClean="0"/>
              <a:t>9.4.2018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9192AC-10FF-4DFD-8CFC-C30626B050F4}" type="slidenum">
              <a:rPr lang="fi-FI" smtClean="0"/>
              <a:t>‹#›</a:t>
            </a:fld>
            <a:endParaRPr lang="fi-FI"/>
          </a:p>
        </p:txBody>
      </p:sp>
    </p:spTree>
    <p:extLst>
      <p:ext uri="{BB962C8B-B14F-4D97-AF65-F5344CB8AC3E}">
        <p14:creationId xmlns:p14="http://schemas.microsoft.com/office/powerpoint/2010/main" val="241326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DFEF0BE3-4413-45AC-BEC9-0362B221027C}" type="datetimeFigureOut">
              <a:rPr lang="fi-FI" smtClean="0"/>
              <a:t>9.4.2018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C9192AC-10FF-4DFD-8CFC-C30626B050F4}" type="slidenum">
              <a:rPr lang="fi-FI" smtClean="0"/>
              <a:t>‹#›</a:t>
            </a:fld>
            <a:endParaRPr lang="fi-FI"/>
          </a:p>
        </p:txBody>
      </p:sp>
    </p:spTree>
    <p:extLst>
      <p:ext uri="{BB962C8B-B14F-4D97-AF65-F5344CB8AC3E}">
        <p14:creationId xmlns:p14="http://schemas.microsoft.com/office/powerpoint/2010/main" val="14213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DFEF0BE3-4413-45AC-BEC9-0362B221027C}" type="datetimeFigureOut">
              <a:rPr lang="fi-FI" smtClean="0"/>
              <a:t>9.4.2018</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7C9192AC-10FF-4DFD-8CFC-C30626B050F4}" type="slidenum">
              <a:rPr lang="fi-FI" smtClean="0"/>
              <a:t>‹#›</a:t>
            </a:fld>
            <a:endParaRPr lang="fi-FI"/>
          </a:p>
        </p:txBody>
      </p:sp>
    </p:spTree>
    <p:extLst>
      <p:ext uri="{BB962C8B-B14F-4D97-AF65-F5344CB8AC3E}">
        <p14:creationId xmlns:p14="http://schemas.microsoft.com/office/powerpoint/2010/main" val="247566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DFEF0BE3-4413-45AC-BEC9-0362B221027C}" type="datetimeFigureOut">
              <a:rPr lang="fi-FI" smtClean="0"/>
              <a:t>9.4.2018</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C9192AC-10FF-4DFD-8CFC-C30626B050F4}" type="slidenum">
              <a:rPr lang="fi-FI" smtClean="0"/>
              <a:t>‹#›</a:t>
            </a:fld>
            <a:endParaRPr lang="fi-FI"/>
          </a:p>
        </p:txBody>
      </p:sp>
    </p:spTree>
    <p:extLst>
      <p:ext uri="{BB962C8B-B14F-4D97-AF65-F5344CB8AC3E}">
        <p14:creationId xmlns:p14="http://schemas.microsoft.com/office/powerpoint/2010/main" val="386499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FEF0BE3-4413-45AC-BEC9-0362B221027C}" type="datetimeFigureOut">
              <a:rPr lang="fi-FI" smtClean="0"/>
              <a:t>9.4.2018</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7C9192AC-10FF-4DFD-8CFC-C30626B050F4}" type="slidenum">
              <a:rPr lang="fi-FI" smtClean="0"/>
              <a:t>‹#›</a:t>
            </a:fld>
            <a:endParaRPr lang="fi-FI"/>
          </a:p>
        </p:txBody>
      </p:sp>
    </p:spTree>
    <p:extLst>
      <p:ext uri="{BB962C8B-B14F-4D97-AF65-F5344CB8AC3E}">
        <p14:creationId xmlns:p14="http://schemas.microsoft.com/office/powerpoint/2010/main" val="204770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1709936"/>
            <a:ext cx="8229600" cy="1143000"/>
          </a:xfrm>
          <a:prstGeom prst="rect">
            <a:avLst/>
          </a:prstGeom>
        </p:spPr>
        <p:txBody>
          <a:bodyPr vert="horz" lIns="91440" tIns="45720" rIns="91440" bIns="45720" rtlCol="0" anchor="ctr">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457200" y="2996952"/>
            <a:ext cx="8229600" cy="3129211"/>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F0BE3-4413-45AC-BEC9-0362B221027C}" type="datetimeFigureOut">
              <a:rPr lang="fi-FI" smtClean="0"/>
              <a:t>9.4.2018</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192AC-10FF-4DFD-8CFC-C30626B050F4}" type="slidenum">
              <a:rPr lang="fi-FI" smtClean="0"/>
              <a:t>‹#›</a:t>
            </a:fld>
            <a:endParaRPr lang="fi-FI"/>
          </a:p>
        </p:txBody>
      </p:sp>
    </p:spTree>
    <p:extLst>
      <p:ext uri="{BB962C8B-B14F-4D97-AF65-F5344CB8AC3E}">
        <p14:creationId xmlns:p14="http://schemas.microsoft.com/office/powerpoint/2010/main" val="200410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txStyles>
    <p:titleStyle>
      <a:lvl1pPr algn="l" defTabSz="914400" rtl="0" eaLnBrk="1" latinLnBrk="0" hangingPunct="1">
        <a:spcBef>
          <a:spcPct val="0"/>
        </a:spcBef>
        <a:buNone/>
        <a:defRPr sz="4400" b="1" kern="1200">
          <a:solidFill>
            <a:srgbClr val="00529B"/>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3068960"/>
            <a:ext cx="7772400" cy="1467594"/>
          </a:xfrm>
        </p:spPr>
        <p:txBody>
          <a:bodyPr>
            <a:noAutofit/>
          </a:bodyPr>
          <a:lstStyle/>
          <a:p>
            <a:pPr algn="l"/>
            <a:r>
              <a:rPr lang="fi-FI" sz="4800" dirty="0" smtClean="0">
                <a:solidFill>
                  <a:schemeClr val="bg1"/>
                </a:solidFill>
              </a:rPr>
              <a:t>Rakentamisen ajankohtaisseminaari 2018 </a:t>
            </a:r>
            <a:br>
              <a:rPr lang="fi-FI" sz="4800" dirty="0" smtClean="0">
                <a:solidFill>
                  <a:schemeClr val="bg1"/>
                </a:solidFill>
              </a:rPr>
            </a:br>
            <a:r>
              <a:rPr lang="fi-FI" sz="4800" dirty="0">
                <a:solidFill>
                  <a:schemeClr val="bg1"/>
                </a:solidFill>
              </a:rPr>
              <a:t/>
            </a:r>
            <a:br>
              <a:rPr lang="fi-FI" sz="4800" dirty="0">
                <a:solidFill>
                  <a:schemeClr val="bg1"/>
                </a:solidFill>
              </a:rPr>
            </a:br>
            <a:r>
              <a:rPr lang="fi-FI" sz="4800" dirty="0" err="1" smtClean="0">
                <a:solidFill>
                  <a:schemeClr val="bg1"/>
                </a:solidFill>
              </a:rPr>
              <a:t>Ympäristömisteriön</a:t>
            </a:r>
            <a:r>
              <a:rPr lang="fi-FI" sz="4800" dirty="0" smtClean="0">
                <a:solidFill>
                  <a:schemeClr val="bg1"/>
                </a:solidFill>
              </a:rPr>
              <a:t> asetus rakennusten paloturvallisuus 1.1.2018</a:t>
            </a:r>
            <a:endParaRPr lang="fi-FI" sz="4800" dirty="0">
              <a:solidFill>
                <a:schemeClr val="bg1"/>
              </a:solidFill>
            </a:endParaRPr>
          </a:p>
        </p:txBody>
      </p:sp>
      <p:sp>
        <p:nvSpPr>
          <p:cNvPr id="3" name="Alaotsikko 2"/>
          <p:cNvSpPr>
            <a:spLocks noGrp="1"/>
          </p:cNvSpPr>
          <p:nvPr>
            <p:ph type="subTitle" idx="1"/>
          </p:nvPr>
        </p:nvSpPr>
        <p:spPr>
          <a:xfrm>
            <a:off x="763488" y="4500082"/>
            <a:ext cx="6400800" cy="1192653"/>
          </a:xfrm>
        </p:spPr>
        <p:txBody>
          <a:bodyPr>
            <a:normAutofit/>
          </a:bodyPr>
          <a:lstStyle/>
          <a:p>
            <a:pPr algn="l"/>
            <a:endParaRPr lang="fi-FI" dirty="0" smtClean="0"/>
          </a:p>
          <a:p>
            <a:pPr algn="l"/>
            <a:endParaRPr lang="fi-FI" dirty="0">
              <a:solidFill>
                <a:srgbClr val="FFC000"/>
              </a:solidFill>
            </a:endParaRPr>
          </a:p>
        </p:txBody>
      </p:sp>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76672"/>
            <a:ext cx="3779911" cy="1226746"/>
          </a:xfrm>
          <a:prstGeom prst="rect">
            <a:avLst/>
          </a:prstGeom>
        </p:spPr>
      </p:pic>
    </p:spTree>
    <p:extLst>
      <p:ext uri="{BB962C8B-B14F-4D97-AF65-F5344CB8AC3E}">
        <p14:creationId xmlns:p14="http://schemas.microsoft.com/office/powerpoint/2010/main" val="3676222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844824"/>
            <a:ext cx="8229600" cy="648072"/>
          </a:xfrm>
        </p:spPr>
        <p:txBody>
          <a:bodyPr>
            <a:normAutofit/>
          </a:bodyPr>
          <a:lstStyle/>
          <a:p>
            <a:r>
              <a:rPr lang="fi-FI" sz="2000" dirty="0" smtClean="0"/>
              <a:t>	8§ Taulukko 1 a</a:t>
            </a:r>
            <a:endParaRPr lang="fi-FI" sz="20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5" y="2492375"/>
            <a:ext cx="6912768" cy="381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118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844824"/>
            <a:ext cx="8229600" cy="504056"/>
          </a:xfrm>
        </p:spPr>
        <p:txBody>
          <a:bodyPr>
            <a:normAutofit/>
          </a:bodyPr>
          <a:lstStyle/>
          <a:p>
            <a:r>
              <a:rPr lang="fi-FI" sz="2000" dirty="0" smtClean="0"/>
              <a:t>Taulukko 1b</a:t>
            </a:r>
            <a:endParaRPr lang="fi-FI" sz="20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381080"/>
            <a:ext cx="8229600" cy="375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50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844824"/>
            <a:ext cx="8229600" cy="576064"/>
          </a:xfrm>
        </p:spPr>
        <p:txBody>
          <a:bodyPr>
            <a:normAutofit/>
          </a:bodyPr>
          <a:lstStyle/>
          <a:p>
            <a:r>
              <a:rPr lang="fi-FI" sz="2000" dirty="0" smtClean="0"/>
              <a:t>Taulukko 2.</a:t>
            </a:r>
            <a:endParaRPr lang="fi-FI" sz="20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661388"/>
            <a:ext cx="8229600" cy="3478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3691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844824"/>
            <a:ext cx="8229600" cy="648072"/>
          </a:xfrm>
        </p:spPr>
        <p:txBody>
          <a:bodyPr>
            <a:normAutofit/>
          </a:bodyPr>
          <a:lstStyle/>
          <a:p>
            <a:r>
              <a:rPr lang="fi-FI" sz="2000" dirty="0" smtClean="0"/>
              <a:t>P2-paloluokan yli 2-kerroksiset rakennukset 20% </a:t>
            </a:r>
            <a:r>
              <a:rPr lang="fi-FI" sz="2000" dirty="0" err="1" smtClean="0"/>
              <a:t>jne</a:t>
            </a:r>
            <a:endParaRPr lang="fi-FI" sz="200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7356" y="2492375"/>
            <a:ext cx="6189288" cy="381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6367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844824"/>
            <a:ext cx="8229600" cy="720080"/>
          </a:xfrm>
        </p:spPr>
        <p:txBody>
          <a:bodyPr>
            <a:normAutofit/>
          </a:bodyPr>
          <a:lstStyle/>
          <a:p>
            <a:r>
              <a:rPr lang="fi-FI" sz="2000" dirty="0" smtClean="0"/>
              <a:t>Uloskäytävän mitat 850mm</a:t>
            </a:r>
            <a:endParaRPr lang="fi-FI" sz="2000"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3412" y="2758281"/>
            <a:ext cx="787717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473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844824"/>
            <a:ext cx="8229600" cy="576064"/>
          </a:xfrm>
        </p:spPr>
        <p:txBody>
          <a:bodyPr>
            <a:normAutofit/>
          </a:bodyPr>
          <a:lstStyle/>
          <a:p>
            <a:r>
              <a:rPr lang="fi-FI" sz="2000" dirty="0" smtClean="0"/>
              <a:t>Palovaroitin ja paloilmoitin</a:t>
            </a:r>
            <a:endParaRPr lang="fi-FI" sz="2000"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492375"/>
            <a:ext cx="7488832" cy="381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326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844824"/>
            <a:ext cx="8229600" cy="720080"/>
          </a:xfrm>
        </p:spPr>
        <p:txBody>
          <a:bodyPr>
            <a:normAutofit/>
          </a:bodyPr>
          <a:lstStyle/>
          <a:p>
            <a:r>
              <a:rPr lang="fi-FI" sz="2000" dirty="0" smtClean="0"/>
              <a:t>Uusi E3</a:t>
            </a:r>
            <a:endParaRPr lang="fi-FI" sz="2000" dirty="0"/>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05738" y="2565400"/>
            <a:ext cx="7332524"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129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Kiitos</a:t>
            </a:r>
            <a:endParaRPr lang="fi-FI" dirty="0"/>
          </a:p>
        </p:txBody>
      </p:sp>
      <p:sp>
        <p:nvSpPr>
          <p:cNvPr id="3" name="Sisällön paikkamerkki 2"/>
          <p:cNvSpPr>
            <a:spLocks noGrp="1"/>
          </p:cNvSpPr>
          <p:nvPr>
            <p:ph idx="1"/>
          </p:nvPr>
        </p:nvSpPr>
        <p:spPr/>
        <p:txBody>
          <a:bodyPr>
            <a:normAutofit/>
          </a:bodyPr>
          <a:lstStyle/>
          <a:p>
            <a:pPr marL="0" indent="0">
              <a:buNone/>
            </a:pPr>
            <a:r>
              <a:rPr lang="fi-FI" sz="2800" b="1" dirty="0" smtClean="0"/>
              <a:t>Jyri Silmäri</a:t>
            </a:r>
          </a:p>
          <a:p>
            <a:pPr marL="0" indent="0">
              <a:buNone/>
            </a:pPr>
            <a:r>
              <a:rPr lang="fi-FI" sz="2800" b="1" dirty="0"/>
              <a:t>p</a:t>
            </a:r>
            <a:r>
              <a:rPr lang="fi-FI" sz="2800" b="1" dirty="0" smtClean="0"/>
              <a:t>elastuspäällikkö</a:t>
            </a:r>
          </a:p>
          <a:p>
            <a:pPr marL="0" indent="0">
              <a:buNone/>
            </a:pPr>
            <a:r>
              <a:rPr lang="fi-FI" sz="2800" b="1" dirty="0" smtClean="0"/>
              <a:t>044 7943750</a:t>
            </a:r>
          </a:p>
          <a:p>
            <a:pPr marL="0" indent="0">
              <a:buNone/>
            </a:pPr>
            <a:r>
              <a:rPr lang="fi-FI" sz="2800" b="1" dirty="0" err="1"/>
              <a:t>j</a:t>
            </a:r>
            <a:r>
              <a:rPr lang="fi-FI" sz="2800" b="1" dirty="0" err="1" smtClean="0"/>
              <a:t>yri.silmari@espl.fi</a:t>
            </a:r>
            <a:endParaRPr lang="fi-FI" sz="2800" b="1" dirty="0"/>
          </a:p>
        </p:txBody>
      </p:sp>
    </p:spTree>
    <p:extLst>
      <p:ext uri="{BB962C8B-B14F-4D97-AF65-F5344CB8AC3E}">
        <p14:creationId xmlns:p14="http://schemas.microsoft.com/office/powerpoint/2010/main" val="500132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700808"/>
            <a:ext cx="8229600" cy="792088"/>
          </a:xfrm>
        </p:spPr>
        <p:txBody>
          <a:bodyPr>
            <a:normAutofit/>
          </a:bodyPr>
          <a:lstStyle/>
          <a:p>
            <a:r>
              <a:rPr lang="fi-FI" sz="2400" dirty="0" smtClean="0"/>
              <a:t>Toiminnallisen palomitoituksen kulku</a:t>
            </a:r>
            <a:endParaRPr lang="fi-FI"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564904"/>
            <a:ext cx="6048671" cy="374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828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2"/>
          <p:cNvSpPr>
            <a:spLocks noGrp="1"/>
          </p:cNvSpPr>
          <p:nvPr>
            <p:ph type="title"/>
          </p:nvPr>
        </p:nvSpPr>
        <p:spPr/>
        <p:txBody>
          <a:bodyPr>
            <a:normAutofit/>
          </a:bodyPr>
          <a:lstStyle/>
          <a:p>
            <a:r>
              <a:rPr lang="fi-FI" sz="2800" dirty="0" smtClean="0"/>
              <a:t>Toiminnallisen palomitoituksen kulku</a:t>
            </a:r>
            <a:endParaRPr lang="fi-FI"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3140968"/>
            <a:ext cx="6480720" cy="3167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173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844824"/>
            <a:ext cx="8229600" cy="432048"/>
          </a:xfrm>
        </p:spPr>
        <p:txBody>
          <a:bodyPr>
            <a:noAutofit/>
          </a:bodyPr>
          <a:lstStyle/>
          <a:p>
            <a:r>
              <a:rPr lang="fi-FI" sz="2400" dirty="0" err="1" smtClean="0"/>
              <a:t>TOPTEN-rakennusvalvontojen</a:t>
            </a:r>
            <a:r>
              <a:rPr lang="fi-FI" sz="2400" dirty="0" smtClean="0"/>
              <a:t> yhtenäiset käytännöt</a:t>
            </a:r>
            <a:endParaRPr lang="fi-FI" sz="2400" dirty="0"/>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1653548772"/>
              </p:ext>
            </p:extLst>
          </p:nvPr>
        </p:nvGraphicFramePr>
        <p:xfrm>
          <a:off x="1691680" y="1340768"/>
          <a:ext cx="5976663" cy="5400005"/>
        </p:xfrm>
        <a:graphic>
          <a:graphicData uri="http://schemas.openxmlformats.org/drawingml/2006/table">
            <a:tbl>
              <a:tblPr/>
              <a:tblGrid>
                <a:gridCol w="5976663"/>
              </a:tblGrid>
              <a:tr h="1633900">
                <a:tc>
                  <a:txBody>
                    <a:bodyPr/>
                    <a:lstStyle/>
                    <a:p>
                      <a:endParaRPr lang="fi-FI" sz="900" dirty="0"/>
                    </a:p>
                  </a:txBody>
                  <a:tcPr marL="9908" marR="9908" marT="9908" marB="9908" anchor="b">
                    <a:lnL>
                      <a:noFill/>
                    </a:lnL>
                    <a:lnR>
                      <a:noFill/>
                    </a:lnR>
                    <a:lnT>
                      <a:noFill/>
                    </a:lnT>
                    <a:lnB>
                      <a:noFill/>
                    </a:lnB>
                  </a:tcPr>
                </a:tc>
              </a:tr>
              <a:tr h="3766105">
                <a:tc>
                  <a:txBody>
                    <a:bodyPr/>
                    <a:lstStyle/>
                    <a:p>
                      <a:r>
                        <a:rPr lang="fi-FI" sz="900" dirty="0"/>
                        <a:t>Suomen rakentamismääräyskokoelman asetukset ja ohjeet sekä osittain myös maankäyttö- ja rakennuslaki ovat uudistuneet 1.1.2018. TOPTEN -rakennusvalvonnat tekevät yhteistyötä, jolla säännöksiä ja säännösmuutoksia lähestytään tulkintoja yhtenäistävällä tavalla. TOPTEN -rakennusvalvontoja ovat Helsinki, Espoo, Tampere, Vantaa, Oulu, Turku, Jyväskylä, Lahti, Kuopio, Pori ja Kouvola. Yhteistyöhön ovat liittyneet myös Kauniainen, Vaasa, Lappeenranta ja Lohja. Yhteistyössä ovat mukana myös Rakennusteollisuus RT ry, RAKLI ry, SKOL ry ja RALA ry. Yhteistyön tuloksena syntyvät käytännöt julkaistaan tällä sivustolla (Korteissa ylätunniste "TOPTEN -rakennusvalvonnat") </a:t>
                      </a:r>
                      <a:br>
                        <a:rPr lang="fi-FI" sz="900" dirty="0"/>
                      </a:br>
                      <a:r>
                        <a:rPr lang="fi-FI" sz="900" dirty="0"/>
                        <a:t/>
                      </a:r>
                      <a:br>
                        <a:rPr lang="fi-FI" sz="900" dirty="0"/>
                      </a:br>
                      <a:r>
                        <a:rPr lang="fi-FI" sz="900" dirty="0"/>
                        <a:t>ENSIMMÄISET 31.1.2018 JULKAISTUT YHTENÄISET KÄYTÄNNÖT </a:t>
                      </a:r>
                      <a:br>
                        <a:rPr lang="fi-FI" sz="900" dirty="0"/>
                      </a:br>
                      <a:r>
                        <a:rPr lang="fi-FI" sz="900" dirty="0"/>
                        <a:t>115 01, Rakennettavaksi sallitun kerrosalan ylitys </a:t>
                      </a:r>
                      <a:br>
                        <a:rPr lang="fi-FI" sz="900" dirty="0"/>
                      </a:br>
                      <a:r>
                        <a:rPr lang="fi-FI" sz="900" dirty="0"/>
                        <a:t>115 08 A, Asuinkerrostalon pinta-alataulukko (taulukko) </a:t>
                      </a:r>
                      <a:br>
                        <a:rPr lang="fi-FI" sz="900" dirty="0"/>
                      </a:br>
                      <a:r>
                        <a:rPr lang="fi-FI" sz="900" dirty="0"/>
                        <a:t>117 01 B, Rakenteiden suunnittelun ja toteutuksen perusteet -asiakirja </a:t>
                      </a:r>
                      <a:br>
                        <a:rPr lang="fi-FI" sz="900" dirty="0"/>
                      </a:br>
                      <a:r>
                        <a:rPr lang="fi-FI" sz="900" dirty="0"/>
                        <a:t>117 a 01 D, Rakennesuunnittelun ja pohjarakennesuunnittelun yleisiä periaatteita </a:t>
                      </a:r>
                      <a:br>
                        <a:rPr lang="fi-FI" sz="900" dirty="0"/>
                      </a:br>
                      <a:r>
                        <a:rPr lang="fi-FI" sz="900" dirty="0"/>
                        <a:t>117 a 02 C, Suunnittelijan kelpoisuus ja suunnitelmien tarkastaminen kantavan rakenteen suunnittelun sisältyessä CE- merkintään </a:t>
                      </a:r>
                      <a:br>
                        <a:rPr lang="fi-FI" sz="900" dirty="0"/>
                      </a:br>
                      <a:r>
                        <a:rPr lang="fi-FI" sz="900" dirty="0"/>
                        <a:t>117 a 07 A, Kantavien metallipintaisten sandwichelementtien tuotehyväksyntä </a:t>
                      </a:r>
                      <a:br>
                        <a:rPr lang="fi-FI" sz="900" dirty="0"/>
                      </a:br>
                      <a:r>
                        <a:rPr lang="fi-FI" sz="900" dirty="0"/>
                        <a:t>120 f 02 B, Rakennesuunnittelijan kelpoisuus, tulkintaohje </a:t>
                      </a:r>
                      <a:br>
                        <a:rPr lang="fi-FI" sz="900" dirty="0"/>
                      </a:br>
                      <a:r>
                        <a:rPr lang="fi-FI" sz="900" dirty="0"/>
                        <a:t>120 f 03 A, Pohjarakennesuunnittelijan kelpoisuus, tulkintaohje </a:t>
                      </a:r>
                      <a:br>
                        <a:rPr lang="fi-FI" sz="900" dirty="0"/>
                      </a:br>
                      <a:r>
                        <a:rPr lang="fi-FI" sz="900" dirty="0"/>
                        <a:t>122 e 01 A, Vastaavan työnjohtajan kelpoisuus, tulkintaohje </a:t>
                      </a:r>
                      <a:br>
                        <a:rPr lang="fi-FI" sz="900" dirty="0"/>
                      </a:br>
                      <a:r>
                        <a:rPr lang="fi-FI" sz="900" dirty="0"/>
                        <a:t>117 b 23, Irtaimistovarastot asuinkerrostalossa, alle 24 m </a:t>
                      </a:r>
                    </a:p>
                  </a:txBody>
                  <a:tcPr marL="9908" marR="9908" marT="9908" marB="9908" anchor="ctr">
                    <a:lnL>
                      <a:noFill/>
                    </a:lnL>
                    <a:lnR>
                      <a:noFill/>
                    </a:lnR>
                    <a:lnT>
                      <a:noFill/>
                    </a:lnT>
                    <a:lnB>
                      <a:noFill/>
                    </a:lnB>
                  </a:tcPr>
                </a:tc>
              </a:tr>
            </a:tbl>
          </a:graphicData>
        </a:graphic>
      </p:graphicFrame>
    </p:spTree>
    <p:extLst>
      <p:ext uri="{BB962C8B-B14F-4D97-AF65-F5344CB8AC3E}">
        <p14:creationId xmlns:p14="http://schemas.microsoft.com/office/powerpoint/2010/main" val="2546843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400" dirty="0" smtClean="0"/>
              <a:t>Mikä muuttuu?</a:t>
            </a:r>
            <a:endParaRPr lang="fi-FI" sz="2400" dirty="0"/>
          </a:p>
        </p:txBody>
      </p:sp>
      <p:sp>
        <p:nvSpPr>
          <p:cNvPr id="3" name="Sisällön paikkamerkki 2"/>
          <p:cNvSpPr>
            <a:spLocks noGrp="1"/>
          </p:cNvSpPr>
          <p:nvPr>
            <p:ph idx="1"/>
          </p:nvPr>
        </p:nvSpPr>
        <p:spPr>
          <a:xfrm>
            <a:off x="457200" y="2636912"/>
            <a:ext cx="8229600" cy="3672408"/>
          </a:xfrm>
        </p:spPr>
        <p:txBody>
          <a:bodyPr>
            <a:normAutofit fontScale="55000" lnSpcReduction="20000"/>
          </a:bodyPr>
          <a:lstStyle/>
          <a:p>
            <a:pPr marL="0" indent="0">
              <a:buNone/>
            </a:pPr>
            <a:endParaRPr lang="fi-FI" b="1" dirty="0"/>
          </a:p>
          <a:p>
            <a:pPr marL="0" indent="0">
              <a:buNone/>
            </a:pPr>
            <a:r>
              <a:rPr lang="fi-FI" b="1" dirty="0"/>
              <a:t>Nyt</a:t>
            </a:r>
          </a:p>
          <a:p>
            <a:pPr marL="0" indent="0">
              <a:buNone/>
            </a:pPr>
            <a:r>
              <a:rPr lang="fi-FI" dirty="0"/>
              <a:t>• Ympäristöministeriön asetuksella annetut </a:t>
            </a:r>
            <a:r>
              <a:rPr lang="fi-FI" i="1" dirty="0"/>
              <a:t>määräykset ja ohjeet</a:t>
            </a:r>
            <a:r>
              <a:rPr lang="fi-FI" dirty="0"/>
              <a:t>,</a:t>
            </a:r>
          </a:p>
          <a:p>
            <a:pPr marL="0" indent="0">
              <a:buNone/>
            </a:pPr>
            <a:r>
              <a:rPr lang="fi-FI" dirty="0" err="1"/>
              <a:t>RakMK</a:t>
            </a:r>
            <a:r>
              <a:rPr lang="fi-FI" dirty="0"/>
              <a:t> E1, E3</a:t>
            </a:r>
          </a:p>
          <a:p>
            <a:pPr marL="0" indent="0">
              <a:buNone/>
            </a:pPr>
            <a:r>
              <a:rPr lang="fi-FI" dirty="0"/>
              <a:t>• Ympäristöministeriön asetuksella annetut </a:t>
            </a:r>
            <a:r>
              <a:rPr lang="fi-FI" i="1" dirty="0"/>
              <a:t>ohjeet</a:t>
            </a:r>
            <a:r>
              <a:rPr lang="fi-FI" dirty="0"/>
              <a:t>, </a:t>
            </a:r>
            <a:r>
              <a:rPr lang="fi-FI" dirty="0" err="1"/>
              <a:t>RakMK</a:t>
            </a:r>
            <a:r>
              <a:rPr lang="fi-FI" dirty="0"/>
              <a:t> E2, E4,</a:t>
            </a:r>
          </a:p>
          <a:p>
            <a:pPr marL="0" indent="0">
              <a:buNone/>
            </a:pPr>
            <a:r>
              <a:rPr lang="fi-FI" dirty="0"/>
              <a:t>E7, E9</a:t>
            </a:r>
          </a:p>
          <a:p>
            <a:pPr marL="0" indent="0">
              <a:buNone/>
            </a:pPr>
            <a:r>
              <a:rPr lang="fi-FI" dirty="0"/>
              <a:t>• </a:t>
            </a:r>
            <a:r>
              <a:rPr lang="fi-FI" dirty="0" err="1"/>
              <a:t>Ym:n</a:t>
            </a:r>
            <a:r>
              <a:rPr lang="fi-FI" dirty="0"/>
              <a:t> päätöksellä annettu </a:t>
            </a:r>
            <a:r>
              <a:rPr lang="fi-FI" i="1" dirty="0"/>
              <a:t>ohje </a:t>
            </a:r>
            <a:r>
              <a:rPr lang="fi-FI" dirty="0" err="1"/>
              <a:t>RakMK</a:t>
            </a:r>
            <a:r>
              <a:rPr lang="fi-FI" dirty="0"/>
              <a:t> E8</a:t>
            </a:r>
          </a:p>
          <a:p>
            <a:pPr marL="0" indent="0">
              <a:buNone/>
            </a:pPr>
            <a:r>
              <a:rPr lang="fi-FI" b="1" dirty="0" smtClean="0"/>
              <a:t>Alkaen </a:t>
            </a:r>
            <a:r>
              <a:rPr lang="fi-FI" b="1" i="1" dirty="0" smtClean="0"/>
              <a:t> </a:t>
            </a:r>
            <a:r>
              <a:rPr lang="fi-FI" b="1" dirty="0"/>
              <a:t>1.1.2018</a:t>
            </a:r>
          </a:p>
          <a:p>
            <a:pPr marL="0" indent="0">
              <a:buNone/>
            </a:pPr>
            <a:r>
              <a:rPr lang="fi-FI" dirty="0"/>
              <a:t>• </a:t>
            </a:r>
            <a:r>
              <a:rPr lang="fi-FI" i="1" dirty="0"/>
              <a:t>Ympäristöministeriön asetus rakennusten paloturvallisuudesta</a:t>
            </a:r>
          </a:p>
          <a:p>
            <a:pPr marL="0" indent="0">
              <a:buNone/>
            </a:pPr>
            <a:r>
              <a:rPr lang="fi-FI" dirty="0"/>
              <a:t>• </a:t>
            </a:r>
            <a:r>
              <a:rPr lang="fi-FI" i="1" dirty="0"/>
              <a:t>Ympäristöministeriön asetus pienistä savupiipuista</a:t>
            </a:r>
          </a:p>
          <a:p>
            <a:pPr marL="0" indent="0">
              <a:buNone/>
            </a:pPr>
            <a:r>
              <a:rPr lang="fi-FI" dirty="0"/>
              <a:t>• </a:t>
            </a:r>
            <a:r>
              <a:rPr lang="fi-FI" dirty="0" err="1"/>
              <a:t>Ym:n</a:t>
            </a:r>
            <a:r>
              <a:rPr lang="fi-FI" dirty="0"/>
              <a:t> työjärjestyksen perusteella annetut </a:t>
            </a:r>
            <a:r>
              <a:rPr lang="fi-FI" i="1" dirty="0"/>
              <a:t>ohjeet</a:t>
            </a:r>
          </a:p>
          <a:p>
            <a:pPr marL="0" indent="0">
              <a:buNone/>
            </a:pPr>
            <a:r>
              <a:rPr lang="fi-FI" dirty="0"/>
              <a:t>• Asetuksen </a:t>
            </a:r>
            <a:r>
              <a:rPr lang="fi-FI" i="1" dirty="0"/>
              <a:t>säännökset </a:t>
            </a:r>
            <a:r>
              <a:rPr lang="fi-FI" dirty="0"/>
              <a:t>(vaatimukset) ja </a:t>
            </a:r>
            <a:r>
              <a:rPr lang="fi-FI" i="1" dirty="0"/>
              <a:t>ohjeet </a:t>
            </a:r>
            <a:r>
              <a:rPr lang="fi-FI" dirty="0"/>
              <a:t>kootaan Suomen</a:t>
            </a:r>
          </a:p>
          <a:p>
            <a:pPr marL="0" indent="0">
              <a:buNone/>
            </a:pPr>
            <a:r>
              <a:rPr lang="fi-FI" dirty="0"/>
              <a:t>rakentamismääräyskokoelmaan</a:t>
            </a:r>
          </a:p>
        </p:txBody>
      </p:sp>
    </p:spTree>
    <p:extLst>
      <p:ext uri="{BB962C8B-B14F-4D97-AF65-F5344CB8AC3E}">
        <p14:creationId xmlns:p14="http://schemas.microsoft.com/office/powerpoint/2010/main" val="2630958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800" dirty="0" smtClean="0"/>
              <a:t>1§ Soveltamisala</a:t>
            </a:r>
            <a:endParaRPr lang="fi-FI" sz="2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852936"/>
            <a:ext cx="8229600" cy="297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743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400" dirty="0" smtClean="0"/>
              <a:t>4§ Rakennusten paloluokitus</a:t>
            </a:r>
            <a:endParaRPr lang="fi-FI" sz="24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924944"/>
            <a:ext cx="8229600" cy="300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091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844824"/>
            <a:ext cx="8229600" cy="504056"/>
          </a:xfrm>
        </p:spPr>
        <p:txBody>
          <a:bodyPr>
            <a:normAutofit/>
          </a:bodyPr>
          <a:lstStyle/>
          <a:p>
            <a:r>
              <a:rPr lang="fi-FI" sz="2000" dirty="0" smtClean="0"/>
              <a:t>5§ Rakennusten käyttötarkoitus</a:t>
            </a:r>
            <a:endParaRPr lang="fi-FI" sz="20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348880"/>
            <a:ext cx="6408712" cy="3959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174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844824"/>
            <a:ext cx="8229600" cy="792088"/>
          </a:xfrm>
        </p:spPr>
        <p:txBody>
          <a:bodyPr>
            <a:normAutofit/>
          </a:bodyPr>
          <a:lstStyle/>
          <a:p>
            <a:r>
              <a:rPr lang="fi-FI" sz="2000" dirty="0" smtClean="0"/>
              <a:t>6§ Palokuorman ja palokuormaryhmän määritys</a:t>
            </a:r>
            <a:endParaRPr lang="fi-FI" sz="20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336796"/>
            <a:ext cx="8229600" cy="262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299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222</Words>
  <Application>Microsoft Office PowerPoint</Application>
  <PresentationFormat>Näytössä katseltava diaesitys (4:3)</PresentationFormat>
  <Paragraphs>35</Paragraphs>
  <Slides>17</Slides>
  <Notes>0</Notes>
  <HiddenSlides>0</HiddenSlides>
  <MMClips>0</MMClips>
  <ScaleCrop>false</ScaleCrop>
  <HeadingPairs>
    <vt:vector size="4" baseType="variant">
      <vt:variant>
        <vt:lpstr>Teema</vt:lpstr>
      </vt:variant>
      <vt:variant>
        <vt:i4>1</vt:i4>
      </vt:variant>
      <vt:variant>
        <vt:lpstr>Dian otsikot</vt:lpstr>
      </vt:variant>
      <vt:variant>
        <vt:i4>17</vt:i4>
      </vt:variant>
    </vt:vector>
  </HeadingPairs>
  <TitlesOfParts>
    <vt:vector size="18" baseType="lpstr">
      <vt:lpstr>Office-teema</vt:lpstr>
      <vt:lpstr>Rakentamisen ajankohtaisseminaari 2018   Ympäristömisteriön asetus rakennusten paloturvallisuus 1.1.2018</vt:lpstr>
      <vt:lpstr>Toiminnallisen palomitoituksen kulku</vt:lpstr>
      <vt:lpstr>Toiminnallisen palomitoituksen kulku</vt:lpstr>
      <vt:lpstr>TOPTEN-rakennusvalvontojen yhtenäiset käytännöt</vt:lpstr>
      <vt:lpstr>Mikä muuttuu?</vt:lpstr>
      <vt:lpstr>1§ Soveltamisala</vt:lpstr>
      <vt:lpstr>4§ Rakennusten paloluokitus</vt:lpstr>
      <vt:lpstr>5§ Rakennusten käyttötarkoitus</vt:lpstr>
      <vt:lpstr>6§ Palokuorman ja palokuormaryhmän määritys</vt:lpstr>
      <vt:lpstr> 8§ Taulukko 1 a</vt:lpstr>
      <vt:lpstr>Taulukko 1b</vt:lpstr>
      <vt:lpstr>Taulukko 2.</vt:lpstr>
      <vt:lpstr>P2-paloluokan yli 2-kerroksiset rakennukset 20% jne</vt:lpstr>
      <vt:lpstr>Uloskäytävän mitat 850mm</vt:lpstr>
      <vt:lpstr>Palovaroitin ja paloilmoitin</vt:lpstr>
      <vt:lpstr>Uusi E3</vt:lpstr>
      <vt:lpstr>Kiitos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PELASTUSTOIMEN PALVELUT  ETELÄ-SAVON ALUEELLA</dc:title>
  <dc:creator>Jeba</dc:creator>
  <cp:lastModifiedBy>Silmäri Jyri</cp:lastModifiedBy>
  <cp:revision>31</cp:revision>
  <cp:lastPrinted>2018-04-09T04:42:26Z</cp:lastPrinted>
  <dcterms:created xsi:type="dcterms:W3CDTF">2014-08-18T04:57:25Z</dcterms:created>
  <dcterms:modified xsi:type="dcterms:W3CDTF">2018-04-09T04:52:49Z</dcterms:modified>
</cp:coreProperties>
</file>