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73" r:id="rId6"/>
    <p:sldId id="274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87D"/>
    <a:srgbClr val="46B1E8"/>
    <a:srgbClr val="FCD01F"/>
    <a:srgbClr val="57B1D8"/>
    <a:srgbClr val="CC4E6A"/>
    <a:srgbClr val="922A7D"/>
    <a:srgbClr val="E77A39"/>
    <a:srgbClr val="C4D64B"/>
    <a:srgbClr val="56A44D"/>
    <a:srgbClr val="5E6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5"/>
    <p:restoredTop sz="94639"/>
  </p:normalViewPr>
  <p:slideViewPr>
    <p:cSldViewPr snapToGrid="0" snapToObjects="1">
      <p:cViewPr varScale="1">
        <p:scale>
          <a:sx n="74" d="100"/>
          <a:sy n="74" d="100"/>
        </p:scale>
        <p:origin x="-90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FA53D-B097-4448-9809-9BCE5039BF22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E671D-C14B-3E46-8572-C66E7160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48753" r="24931"/>
          <a:stretch/>
        </p:blipFill>
        <p:spPr>
          <a:xfrm>
            <a:off x="0" y="-139700"/>
            <a:ext cx="12204700" cy="703902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2700" y="2257063"/>
            <a:ext cx="12217400" cy="2650602"/>
          </a:xfrm>
          <a:prstGeom prst="rect">
            <a:avLst/>
          </a:prstGeom>
          <a:solidFill>
            <a:srgbClr val="21487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2550296"/>
            <a:ext cx="8750037" cy="1762185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83" y="6213661"/>
            <a:ext cx="3924434" cy="67906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2022134" y="489197"/>
            <a:ext cx="2827658" cy="811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500" b="0" dirty="0" err="1" smtClean="0">
                <a:solidFill>
                  <a:schemeClr val="bg1"/>
                </a:solidFill>
              </a:rPr>
              <a:t>Saimaan</a:t>
            </a:r>
            <a:r>
              <a:rPr lang="en-US" sz="2500" b="0" dirty="0" smtClean="0">
                <a:solidFill>
                  <a:schemeClr val="bg1"/>
                </a:solidFill>
              </a:rPr>
              <a:t> </a:t>
            </a:r>
            <a:r>
              <a:rPr lang="en-US" sz="2500" b="0" dirty="0" err="1" smtClean="0">
                <a:solidFill>
                  <a:schemeClr val="bg1"/>
                </a:solidFill>
              </a:rPr>
              <a:t>rannalla</a:t>
            </a:r>
            <a:r>
              <a:rPr lang="en-US" sz="2500" b="0" dirty="0" smtClean="0">
                <a:solidFill>
                  <a:schemeClr val="bg1"/>
                </a:solidFill>
              </a:rPr>
              <a:t>.</a:t>
            </a:r>
            <a:endParaRPr lang="en-US" sz="25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isältö 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963" y="491142"/>
            <a:ext cx="9437424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7963" y="1681163"/>
            <a:ext cx="45985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7963" y="2505075"/>
            <a:ext cx="45985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3316" y="1681163"/>
            <a:ext cx="46420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3316" y="2505075"/>
            <a:ext cx="464207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7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ieni otsik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963" y="491142"/>
            <a:ext cx="9435836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ullet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81" y="491142"/>
            <a:ext cx="9281319" cy="809246"/>
          </a:xfrm>
        </p:spPr>
        <p:txBody>
          <a:bodyPr anchor="ctr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90" y="1678894"/>
            <a:ext cx="5544897" cy="41821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2481" y="1678894"/>
            <a:ext cx="3541241" cy="4182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ullet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81" y="457200"/>
            <a:ext cx="9281319" cy="843188"/>
          </a:xfrm>
        </p:spPr>
        <p:txBody>
          <a:bodyPr anchor="ctr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05376" y="1435261"/>
            <a:ext cx="5950011" cy="44257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2480" y="1435261"/>
            <a:ext cx="3110707" cy="44337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ullet pysty vaaka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420" y="491142"/>
            <a:ext cx="9351380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Bullet pysty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44554" y="2071867"/>
            <a:ext cx="809245" cy="4105095"/>
          </a:xfrm>
        </p:spPr>
        <p:txBody>
          <a:bodyPr vert="eaVer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26649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90197" y="554359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1" y="6794330"/>
            <a:ext cx="12192001" cy="63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61" y="5521123"/>
            <a:ext cx="10370017" cy="1096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4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B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B1D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5 TUM.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B1D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08" y="491142"/>
            <a:ext cx="9330791" cy="809246"/>
          </a:xfrm>
        </p:spPr>
        <p:txBody>
          <a:bodyPr>
            <a:normAutofit/>
          </a:bodyPr>
          <a:lstStyle>
            <a:lvl1pPr>
              <a:defRPr sz="2500" b="1" i="0">
                <a:latin typeface="+mn-lt"/>
                <a:ea typeface="Cairo SemiBold" charset="0"/>
                <a:cs typeface="Cairo Semi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008" y="1825625"/>
            <a:ext cx="9330792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23008" y="6356350"/>
            <a:ext cx="1558392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442" y="491142"/>
            <a:ext cx="9270357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3442" y="1825625"/>
            <a:ext cx="451412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1190" y="1825625"/>
            <a:ext cx="458261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3442" y="6356350"/>
            <a:ext cx="149795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1" r:id="rId3"/>
    <p:sldLayoutId id="2147483662" r:id="rId4"/>
    <p:sldLayoutId id="2147483660" r:id="rId5"/>
    <p:sldLayoutId id="2147483663" r:id="rId6"/>
    <p:sldLayoutId id="2147483664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fi-FI" dirty="0"/>
              <a:t>796/2017 Ympäristöministeriön asetus rakennuksen ääniympäristöstä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otsikko 6"/>
          <p:cNvSpPr>
            <a:spLocks noGrp="1"/>
          </p:cNvSpPr>
          <p:nvPr>
            <p:ph type="subTitle" idx="1"/>
          </p:nvPr>
        </p:nvSpPr>
        <p:spPr>
          <a:xfrm>
            <a:off x="1917962" y="495414"/>
            <a:ext cx="8750037" cy="1655762"/>
          </a:xfrm>
        </p:spPr>
        <p:txBody>
          <a:bodyPr>
            <a:noAutofit/>
          </a:bodyPr>
          <a:lstStyle/>
          <a:p>
            <a:endParaRPr lang="fi-FI" sz="2000" b="1" dirty="0" smtClean="0"/>
          </a:p>
          <a:p>
            <a:pPr algn="l"/>
            <a:r>
              <a:rPr lang="fi-FI" sz="2000" b="1" dirty="0" smtClean="0"/>
              <a:t>Muutokset tiivistettynä :</a:t>
            </a:r>
          </a:p>
          <a:p>
            <a:pPr algn="l"/>
            <a:endParaRPr lang="fi-FI" sz="2000" b="1" dirty="0"/>
          </a:p>
          <a:p>
            <a:pPr algn="l"/>
            <a:r>
              <a:rPr lang="fi-FI" sz="2000" b="1" dirty="0" smtClean="0"/>
              <a:t>Rakennusten </a:t>
            </a:r>
            <a:r>
              <a:rPr lang="fi-FI" sz="2000" b="1" dirty="0"/>
              <a:t>ääniympäristö</a:t>
            </a:r>
          </a:p>
          <a:p>
            <a:pPr algn="l"/>
            <a:r>
              <a:rPr lang="fi-FI" sz="2000" dirty="0"/>
              <a:t>• Siirrytään äänitasoeroluku‐ ja askeläänitasolukuvaatimuksiin, jotka myös</a:t>
            </a:r>
          </a:p>
          <a:p>
            <a:pPr algn="l"/>
            <a:r>
              <a:rPr lang="fi-FI" sz="2000" dirty="0"/>
              <a:t>ilmoitetaan desibeleinä (askelääneneristävyyden taajuusalue laajenee 50 – 2500</a:t>
            </a:r>
          </a:p>
          <a:p>
            <a:pPr algn="l"/>
            <a:r>
              <a:rPr lang="fi-FI" sz="2000" dirty="0"/>
              <a:t>Hz)</a:t>
            </a:r>
          </a:p>
          <a:p>
            <a:pPr algn="l"/>
            <a:r>
              <a:rPr lang="fi-FI" sz="2000" dirty="0"/>
              <a:t>• Vaatimustasot pyritään pitämään samoina, mutta äänitasolukujen</a:t>
            </a:r>
          </a:p>
          <a:p>
            <a:pPr algn="l"/>
            <a:r>
              <a:rPr lang="fi-FI" sz="2000" dirty="0"/>
              <a:t>määritys/laskentatapa (matalat taajuudet tulee mukaan) poikkeaa jonkin verran</a:t>
            </a:r>
          </a:p>
          <a:p>
            <a:pPr algn="l"/>
            <a:r>
              <a:rPr lang="fi-FI" sz="2000" dirty="0" smtClean="0"/>
              <a:t>nykykäytännöstä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8184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17962" y="1337809"/>
            <a:ext cx="8750037" cy="165576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fi-FI" sz="8000" dirty="0"/>
              <a:t>• Ellei kaavamääräys aseta tiukempia vaatimuksia, niin ulkovaipan äänitaso</a:t>
            </a:r>
          </a:p>
          <a:p>
            <a:pPr algn="l"/>
            <a:r>
              <a:rPr lang="fi-FI" sz="8000" dirty="0"/>
              <a:t>asunnossa, majoitus‐ tai potilashuoneessa ei saa ylittää keskiäänitasoa 30 dB ja</a:t>
            </a:r>
          </a:p>
          <a:p>
            <a:pPr algn="l"/>
            <a:r>
              <a:rPr lang="fi-FI" sz="8000" dirty="0"/>
              <a:t>impulssimainen, kapeakaistainen tai pienitaajuinen melu ei ylitä nukkumiseen tai</a:t>
            </a:r>
          </a:p>
          <a:p>
            <a:pPr algn="l"/>
            <a:r>
              <a:rPr lang="fi-FI" sz="8000" dirty="0"/>
              <a:t>lepoon käytettävissä huoneissa keskiäänitasoa 25 dB (5 </a:t>
            </a:r>
            <a:r>
              <a:rPr lang="fi-FI" sz="8000" dirty="0" err="1"/>
              <a:t>dB:n</a:t>
            </a:r>
            <a:r>
              <a:rPr lang="fi-FI" sz="8000" dirty="0"/>
              <a:t> kiristys</a:t>
            </a:r>
          </a:p>
          <a:p>
            <a:pPr algn="l"/>
            <a:r>
              <a:rPr lang="fi-FI" sz="8000" dirty="0"/>
              <a:t>nykykäytäntöön)</a:t>
            </a:r>
          </a:p>
          <a:p>
            <a:pPr algn="l"/>
            <a:r>
              <a:rPr lang="fi-FI" sz="8000" dirty="0"/>
              <a:t>• </a:t>
            </a:r>
            <a:r>
              <a:rPr lang="fi-FI" sz="8000" b="1" dirty="0"/>
              <a:t>Sisäänvedettyjen parvekkeiden ja viherhuoneiden </a:t>
            </a:r>
            <a:r>
              <a:rPr lang="fi-FI" sz="8000" dirty="0"/>
              <a:t>ääneneristys on suunniteltava</a:t>
            </a:r>
          </a:p>
          <a:p>
            <a:pPr algn="l"/>
            <a:r>
              <a:rPr lang="fi-FI" sz="8000" dirty="0"/>
              <a:t>ja toteutettava siten, että ääniympäristöstä ei aiheudu asukkaille haittaa</a:t>
            </a:r>
          </a:p>
          <a:p>
            <a:pPr algn="l"/>
            <a:r>
              <a:rPr lang="fi-FI" sz="8000" dirty="0"/>
              <a:t>• Virkistykseen käytettäville piha‐ ja oleskelualueille sekä parvekkeille</a:t>
            </a:r>
          </a:p>
          <a:p>
            <a:pPr algn="l"/>
            <a:r>
              <a:rPr lang="fi-FI" sz="8000" dirty="0"/>
              <a:t>keskiäänitasovaatimus 55 dB</a:t>
            </a:r>
          </a:p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03448" y="1323294"/>
            <a:ext cx="8750037" cy="433727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i-FI" b="1" dirty="0" smtClean="0"/>
              <a:t>Vaikutukset lupaehtoihin, katselmuksiin ja muihin käytäntöihin</a:t>
            </a:r>
          </a:p>
          <a:p>
            <a:pPr algn="l"/>
            <a:r>
              <a:rPr lang="fi-FI" b="1" dirty="0" smtClean="0"/>
              <a:t>Lupakäsittely: </a:t>
            </a:r>
          </a:p>
          <a:p>
            <a:pPr algn="l"/>
            <a:r>
              <a:rPr lang="fi-FI" b="1" dirty="0" smtClean="0"/>
              <a:t>- </a:t>
            </a:r>
            <a:r>
              <a:rPr lang="fi-FI" dirty="0" smtClean="0"/>
              <a:t>kaavamääräykset</a:t>
            </a:r>
          </a:p>
          <a:p>
            <a:pPr algn="l"/>
            <a:r>
              <a:rPr lang="fi-FI" dirty="0" smtClean="0"/>
              <a:t>- rakennuslupavaiheen rakennetyyppikuvauksissa on oleellisinta </a:t>
            </a:r>
          </a:p>
          <a:p>
            <a:pPr algn="l"/>
            <a:r>
              <a:rPr lang="fi-FI" dirty="0" smtClean="0"/>
              <a:t>   esittää määräysten vaatimustason täyttyminen</a:t>
            </a:r>
          </a:p>
          <a:p>
            <a:pPr algn="l"/>
            <a:r>
              <a:rPr lang="fi-FI" dirty="0" smtClean="0"/>
              <a:t>- Yksityiskohtaisemmat rakennekuvaukset ovat osa hankkeen erityissuunnitelmia</a:t>
            </a:r>
          </a:p>
          <a:p>
            <a:pPr algn="l"/>
            <a:r>
              <a:rPr lang="fi-FI" b="1" dirty="0" smtClean="0"/>
              <a:t>- </a:t>
            </a:r>
            <a:r>
              <a:rPr lang="fi-FI" dirty="0" smtClean="0"/>
              <a:t>Tarvittaessa </a:t>
            </a:r>
            <a:r>
              <a:rPr lang="fi-FI" dirty="0" smtClean="0"/>
              <a:t>erillinen ääneneristysselvitys</a:t>
            </a:r>
          </a:p>
          <a:p>
            <a:pPr algn="l"/>
            <a:endParaRPr lang="fi-FI" dirty="0"/>
          </a:p>
          <a:p>
            <a:pPr algn="l"/>
            <a:r>
              <a:rPr lang="fi-FI" b="1" dirty="0" smtClean="0"/>
              <a:t>Katselmukset:</a:t>
            </a:r>
          </a:p>
          <a:p>
            <a:pPr marL="342900" indent="-342900" algn="l">
              <a:buFontTx/>
              <a:buChar char="-"/>
            </a:pPr>
            <a:r>
              <a:rPr lang="fi-FI" dirty="0" smtClean="0"/>
              <a:t>Rakennustyön </a:t>
            </a:r>
            <a:r>
              <a:rPr lang="fi-FI" dirty="0"/>
              <a:t>tarkastusasiakirja: </a:t>
            </a:r>
            <a:r>
              <a:rPr lang="fi-FI" dirty="0" smtClean="0"/>
              <a:t>merkinnät </a:t>
            </a:r>
            <a:r>
              <a:rPr lang="fi-FI" dirty="0"/>
              <a:t>vaatimuksen </a:t>
            </a:r>
            <a:r>
              <a:rPr lang="fi-FI" dirty="0" smtClean="0"/>
              <a:t>täyttymisestä</a:t>
            </a:r>
          </a:p>
          <a:p>
            <a:pPr marL="342900" indent="-342900" algn="l">
              <a:buFontTx/>
              <a:buChar char="-"/>
            </a:pPr>
            <a:r>
              <a:rPr lang="fi-FI" dirty="0" smtClean="0"/>
              <a:t>LVI-tarkastusasiakirja: merkinnät </a:t>
            </a:r>
            <a:r>
              <a:rPr lang="fi-FI" dirty="0"/>
              <a:t>vaatimuksen </a:t>
            </a:r>
            <a:r>
              <a:rPr lang="fi-FI" dirty="0" smtClean="0"/>
              <a:t>täyttymisestä</a:t>
            </a:r>
            <a:endParaRPr lang="fi-FI" dirty="0"/>
          </a:p>
          <a:p>
            <a:pPr marL="342900" indent="-342900" algn="l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37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17962" y="1294266"/>
            <a:ext cx="8750037" cy="1655762"/>
          </a:xfrm>
        </p:spPr>
        <p:txBody>
          <a:bodyPr>
            <a:noAutofit/>
          </a:bodyPr>
          <a:lstStyle/>
          <a:p>
            <a:pPr algn="l"/>
            <a:r>
              <a:rPr lang="fi-FI" sz="2000" dirty="0"/>
              <a:t>Vaatimuksenmukaisuuden osoittaminen voi perustua laboratoriomittauksiin, kenttämittauksiin rakentamisen aikana tai sen jälkeen, laskentamenetelmään perustuvaan toimivuuden määritykseen, prototyyppitesteihin, aikaisemmin hyväksyttyihin rakenneratkaisuihin sekä teknisissä eritelmissä esitettyihin ratkaisuihin. </a:t>
            </a:r>
            <a:r>
              <a:rPr lang="fi-FI" sz="2000" dirty="0" smtClean="0"/>
              <a:t>Vaatimuksenmukaisuus </a:t>
            </a:r>
            <a:r>
              <a:rPr lang="fi-FI" sz="2000" dirty="0"/>
              <a:t>todennetaan, lupaviranomaisen sitä edellyttäessä, ennen rakennuskohteen käyttöönottoa käyttöönottotarkastusasiakirjaan sisältyvällä dokumentilla. </a:t>
            </a:r>
          </a:p>
          <a:p>
            <a:r>
              <a:rPr lang="fi-FI" sz="2000" dirty="0"/>
              <a:t> </a:t>
            </a:r>
          </a:p>
          <a:p>
            <a:pPr algn="l"/>
            <a:r>
              <a:rPr lang="fi-FI" sz="2000" dirty="0"/>
              <a:t>Ympäristöministeriö on valmistelemassa asetukseen soveltamista koskevaa ohjetta, jonka on tarkoituksena valmistua kuluvan vuoden alkupuolella. Ohje tulee korvaamaan ympäristöoppaan 99 ’Ääneneristys rakennuksessa’.</a:t>
            </a:r>
          </a:p>
          <a:p>
            <a:pPr algn="l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4700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ikkelin kaupun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4E8D"/>
      </a:accent1>
      <a:accent2>
        <a:srgbClr val="61BAEA"/>
      </a:accent2>
      <a:accent3>
        <a:srgbClr val="71767D"/>
      </a:accent3>
      <a:accent4>
        <a:srgbClr val="FFD500"/>
      </a:accent4>
      <a:accent5>
        <a:srgbClr val="F07E26"/>
      </a:accent5>
      <a:accent6>
        <a:srgbClr val="5DA740"/>
      </a:accent6>
      <a:hlink>
        <a:srgbClr val="0563C1"/>
      </a:hlink>
      <a:folHlink>
        <a:srgbClr val="5AA6F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wic_System_Copyright xmlns="http://schemas.microsoft.com/sharepoint/v3/fields" xsi:nil="true"/>
    <ImageCreateDate xmlns="88CB32D7-F406-4CB7-99AE-2C8347461E8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uva" ma:contentTypeID="0x0101009148F5A04DDD49CBA7127AADA5FB792B00AADE34325A8B49CDA8BB4DB53328F214005D53AE0FA123854DA56AA28799978403" ma:contentTypeVersion="1" ma:contentTypeDescription="Lataa kuva palvelimeen." ma:contentTypeScope="" ma:versionID="113a151ef594a471db4010951406ff82">
  <xsd:schema xmlns:xsd="http://www.w3.org/2001/XMLSchema" xmlns:xs="http://www.w3.org/2001/XMLSchema" xmlns:p="http://schemas.microsoft.com/office/2006/metadata/properties" xmlns:ns1="http://schemas.microsoft.com/sharepoint/v3" xmlns:ns2="88CB32D7-F406-4CB7-99AE-2C8347461E85" xmlns:ns3="http://schemas.microsoft.com/sharepoint/v3/fields" targetNamespace="http://schemas.microsoft.com/office/2006/metadata/properties" ma:root="true" ma:fieldsID="e82010486fe34e8b2ddbed83bb74863d" ns1:_="" ns2:_="" ns3:_="">
    <xsd:import namespace="http://schemas.microsoft.com/sharepoint/v3"/>
    <xsd:import namespace="88CB32D7-F406-4CB7-99AE-2C8347461E85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polk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edostotyyppi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tiedostotyyppi" ma:hidden="true" ma:internalName="HTML_x0020_File_x0020_Type" ma:readOnly="true">
      <xsd:simpleType>
        <xsd:restriction base="dms:Text"/>
      </xsd:simpleType>
    </xsd:element>
    <xsd:element name="FSObjType" ma:index="11" nillable="true" ma:displayName="Kohteen tyyppi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32D7-F406-4CB7-99AE-2C8347461E85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Pikkukuva on olemassa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Esikatselu on olemassa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Leveys" ma:internalName="ImageWidth" ma:readOnly="true">
      <xsd:simpleType>
        <xsd:restriction base="dms:Unknown"/>
      </xsd:simpleType>
    </xsd:element>
    <xsd:element name="ImageHeight" ma:index="22" nillable="true" ma:displayName="Korkeus" ma:internalName="ImageHeight" ma:readOnly="true">
      <xsd:simpleType>
        <xsd:restriction base="dms:Unknown"/>
      </xsd:simpleType>
    </xsd:element>
    <xsd:element name="ImageCreateDate" ma:index="25" nillable="true" ma:displayName="Kuvattu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kijänoikeus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Tekijä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 ma:index="23" ma:displayName="Kommentit"/>
        <xsd:element name="keywords" minOccurs="0" maxOccurs="1" type="xsd:string" ma:index="14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CCBBF5-5B3B-439B-8DE5-E72FFE651A1F}">
  <ds:schemaRefs>
    <ds:schemaRef ds:uri="http://schemas.microsoft.com/office/2006/documentManagement/types"/>
    <ds:schemaRef ds:uri="88CB32D7-F406-4CB7-99AE-2C8347461E85"/>
    <ds:schemaRef ds:uri="http://schemas.microsoft.com/office/2006/metadata/properties"/>
    <ds:schemaRef ds:uri="http://www.w3.org/XML/1998/namespace"/>
    <ds:schemaRef ds:uri="http://schemas.microsoft.com/sharepoint/v3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3E7EBE41-9892-4261-BEA6-ABB3C92818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9F959-C5BC-4C83-B3BC-B250152958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8CB32D7-F406-4CB7-99AE-2C8347461E85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</TotalTime>
  <Words>212</Words>
  <Application>Microsoft Office PowerPoint</Application>
  <PresentationFormat>Mukautettu</PresentationFormat>
  <Paragraphs>34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 Theme</vt:lpstr>
      <vt:lpstr>796/2017 Ympäristöministeriön asetus rakennuksen ääniympäristöstä 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Aino-Maria Vuoti</dc:creator>
  <cp:lastModifiedBy>Valjakka Sari Anne</cp:lastModifiedBy>
  <cp:revision>37</cp:revision>
  <dcterms:created xsi:type="dcterms:W3CDTF">2017-05-02T09:07:37Z</dcterms:created>
  <dcterms:modified xsi:type="dcterms:W3CDTF">2018-04-09T05:07:52Z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0x0101009148F5A04DDD49CBA7127AADA5FB792B00AADE34325A8B49CDA8BB4DB53328F214005D53AE0FA123854DA56AA28799978403</vt:lpwstr>
  </property>
</Properties>
</file>