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56" r:id="rId5"/>
    <p:sldId id="313" r:id="rId6"/>
    <p:sldId id="306" r:id="rId7"/>
    <p:sldId id="276" r:id="rId8"/>
    <p:sldId id="325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31" r:id="rId37"/>
    <p:sldId id="25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87D"/>
    <a:srgbClr val="46B1E8"/>
    <a:srgbClr val="FCD01F"/>
    <a:srgbClr val="57B1D8"/>
    <a:srgbClr val="CC4E6A"/>
    <a:srgbClr val="922A7D"/>
    <a:srgbClr val="E77A39"/>
    <a:srgbClr val="C4D64B"/>
    <a:srgbClr val="56A44D"/>
    <a:srgbClr val="5E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/>
    <p:restoredTop sz="94639"/>
  </p:normalViewPr>
  <p:slideViewPr>
    <p:cSldViewPr snapToGrid="0" snapToObjects="1">
      <p:cViewPr>
        <p:scale>
          <a:sx n="75" d="100"/>
          <a:sy n="75" d="100"/>
        </p:scale>
        <p:origin x="-1770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FA53D-B097-4448-9809-9BCE5039BF2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671D-C14B-3E46-8572-C66E7160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48753" r="24931"/>
          <a:stretch/>
        </p:blipFill>
        <p:spPr>
          <a:xfrm>
            <a:off x="0" y="-139700"/>
            <a:ext cx="12204700" cy="703902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700" y="2257063"/>
            <a:ext cx="12217400" cy="2650602"/>
          </a:xfrm>
          <a:prstGeom prst="rect">
            <a:avLst/>
          </a:prstGeom>
          <a:solidFill>
            <a:srgbClr val="21487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2550296"/>
            <a:ext cx="8750037" cy="1762185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83" y="6213661"/>
            <a:ext cx="3924434" cy="67906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022134" y="489197"/>
            <a:ext cx="2827658" cy="81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500" b="0" dirty="0" err="1" smtClean="0">
                <a:solidFill>
                  <a:schemeClr val="bg1"/>
                </a:solidFill>
              </a:rPr>
              <a:t>Saimaan</a:t>
            </a:r>
            <a:r>
              <a:rPr lang="en-US" sz="2500" b="0" dirty="0" smtClean="0">
                <a:solidFill>
                  <a:schemeClr val="bg1"/>
                </a:solidFill>
              </a:rPr>
              <a:t> </a:t>
            </a:r>
            <a:r>
              <a:rPr lang="en-US" sz="2500" b="0" dirty="0" err="1" smtClean="0">
                <a:solidFill>
                  <a:schemeClr val="bg1"/>
                </a:solidFill>
              </a:rPr>
              <a:t>rannalla</a:t>
            </a:r>
            <a:r>
              <a:rPr lang="en-US" sz="2500" b="0" dirty="0" smtClean="0">
                <a:solidFill>
                  <a:schemeClr val="bg1"/>
                </a:solidFill>
              </a:rPr>
              <a:t>.</a:t>
            </a:r>
            <a:endParaRPr lang="en-US" sz="2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isältö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7424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963" y="1681163"/>
            <a:ext cx="45985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7963" y="2505075"/>
            <a:ext cx="45985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3316" y="1681163"/>
            <a:ext cx="46420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3316" y="2505075"/>
            <a:ext cx="464207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7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eni otsik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5836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ullet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91142"/>
            <a:ext cx="9281319" cy="809246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90" y="1678894"/>
            <a:ext cx="5544897" cy="41821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1" y="1678894"/>
            <a:ext cx="3541241" cy="418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ullet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57200"/>
            <a:ext cx="9281319" cy="843188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05376" y="1435261"/>
            <a:ext cx="5950011" cy="44257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0" y="1435261"/>
            <a:ext cx="3110707" cy="44337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ullet pysty vaaka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20" y="491142"/>
            <a:ext cx="9351380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Bullet pysty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4554" y="2071867"/>
            <a:ext cx="809245" cy="4105095"/>
          </a:xfrm>
        </p:spPr>
        <p:txBody>
          <a:bodyPr vert="eaVer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26649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0197" y="554359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1" y="6794330"/>
            <a:ext cx="12192001" cy="6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61" y="5521123"/>
            <a:ext cx="10370017" cy="1096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4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5 TUM.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08" y="491142"/>
            <a:ext cx="9330791" cy="809246"/>
          </a:xfrm>
        </p:spPr>
        <p:txBody>
          <a:bodyPr>
            <a:normAutofit/>
          </a:bodyPr>
          <a:lstStyle>
            <a:lvl1pPr>
              <a:defRPr sz="2500" b="1" i="0">
                <a:latin typeface="+mn-lt"/>
                <a:ea typeface="Cairo SemiBold" charset="0"/>
                <a:cs typeface="Cairo Semi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008" y="1825625"/>
            <a:ext cx="9330792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3008" y="6356350"/>
            <a:ext cx="1558392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42" y="491142"/>
            <a:ext cx="9270357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3442" y="1825625"/>
            <a:ext cx="451412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190" y="1825625"/>
            <a:ext cx="458261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3442" y="6356350"/>
            <a:ext cx="149795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62" r:id="rId4"/>
    <p:sldLayoutId id="2147483660" r:id="rId5"/>
    <p:sldLayoutId id="2147483663" r:id="rId6"/>
    <p:sldLayoutId id="2147483664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err="1" smtClean="0"/>
              <a:t>Esteettömyys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648505"/>
            <a:ext cx="8357326" cy="343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185384"/>
            <a:ext cx="8010525" cy="72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19861"/>
            <a:ext cx="5816600" cy="26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1" y="1790699"/>
            <a:ext cx="8794654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87068"/>
            <a:ext cx="7988300" cy="137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3392467"/>
            <a:ext cx="8075613" cy="17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7" y="5165840"/>
            <a:ext cx="2754313" cy="3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3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7153" y="844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Esimerkit</a:t>
            </a:r>
            <a:r>
              <a:rPr lang="en-US" sz="3200" dirty="0" smtClean="0"/>
              <a:t> </a:t>
            </a:r>
            <a:r>
              <a:rPr lang="en-US" sz="3200" dirty="0" err="1" smtClean="0"/>
              <a:t>muutoksista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786016"/>
            <a:ext cx="7086600" cy="35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5507038"/>
            <a:ext cx="9077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1" y="1734756"/>
            <a:ext cx="7810499" cy="350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4" y="5372100"/>
            <a:ext cx="7434129" cy="4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828800"/>
            <a:ext cx="891727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943100"/>
            <a:ext cx="780457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676400"/>
            <a:ext cx="9405186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1" y="1662618"/>
            <a:ext cx="8699500" cy="464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094060"/>
            <a:ext cx="9182100" cy="37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9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38562" y="2857500"/>
            <a:ext cx="9080238" cy="25273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Yleistä</a:t>
            </a:r>
            <a:r>
              <a:rPr lang="en-US" dirty="0" smtClean="0"/>
              <a:t>, </a:t>
            </a:r>
            <a:r>
              <a:rPr lang="en-US" dirty="0" err="1" smtClean="0"/>
              <a:t>taustaa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Mikä</a:t>
            </a:r>
            <a:r>
              <a:rPr lang="en-US" dirty="0" smtClean="0"/>
              <a:t> </a:t>
            </a:r>
            <a:r>
              <a:rPr lang="en-US" dirty="0" err="1" smtClean="0"/>
              <a:t>muuttuu</a:t>
            </a:r>
            <a:r>
              <a:rPr lang="en-US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Suunnitteluun</a:t>
            </a:r>
            <a:r>
              <a:rPr lang="en-US" dirty="0" smtClean="0"/>
              <a:t> </a:t>
            </a:r>
            <a:r>
              <a:rPr lang="en-US" dirty="0" err="1" smtClean="0"/>
              <a:t>vaikuttavat</a:t>
            </a:r>
            <a:r>
              <a:rPr lang="en-US" dirty="0" smtClean="0"/>
              <a:t> </a:t>
            </a:r>
            <a:r>
              <a:rPr lang="en-US" dirty="0" err="1" smtClean="0"/>
              <a:t>asiat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Rakennusvalvonnan</a:t>
            </a:r>
            <a:r>
              <a:rPr lang="en-US" dirty="0" smtClean="0"/>
              <a:t> </a:t>
            </a:r>
            <a:r>
              <a:rPr lang="en-US" dirty="0" err="1" smtClean="0"/>
              <a:t>tehtäviin</a:t>
            </a:r>
            <a:r>
              <a:rPr lang="en-US" dirty="0" smtClean="0"/>
              <a:t> </a:t>
            </a:r>
            <a:r>
              <a:rPr lang="en-US" dirty="0" err="1" smtClean="0"/>
              <a:t>vaikuttavat</a:t>
            </a:r>
            <a:r>
              <a:rPr lang="en-US" dirty="0" smtClean="0"/>
              <a:t> </a:t>
            </a:r>
            <a:r>
              <a:rPr lang="en-US" dirty="0" err="1" smtClean="0"/>
              <a:t>asiat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17962" y="1469265"/>
            <a:ext cx="8750037" cy="2053397"/>
          </a:xfrm>
        </p:spPr>
        <p:txBody>
          <a:bodyPr>
            <a:normAutofit/>
          </a:bodyPr>
          <a:lstStyle/>
          <a:p>
            <a:r>
              <a:rPr lang="en-US" sz="4400" dirty="0" err="1"/>
              <a:t>S</a:t>
            </a:r>
            <a:r>
              <a:rPr lang="en-US" sz="4400" dirty="0" err="1" smtClean="0"/>
              <a:t>isällys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67353" y="6161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88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1" y="1819078"/>
            <a:ext cx="8243026" cy="442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9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930400"/>
            <a:ext cx="81110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9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1" y="1607537"/>
            <a:ext cx="8319225" cy="400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5616254"/>
            <a:ext cx="1744661" cy="3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753120"/>
            <a:ext cx="9474200" cy="447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530166"/>
            <a:ext cx="8597900" cy="441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7" y="5965083"/>
            <a:ext cx="5788024" cy="31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9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1" y="2064365"/>
            <a:ext cx="8724899" cy="347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9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120900"/>
            <a:ext cx="90980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1876811"/>
            <a:ext cx="8483600" cy="399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19263"/>
            <a:ext cx="8801100" cy="250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4324674"/>
            <a:ext cx="4987925" cy="17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7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892300"/>
            <a:ext cx="8309903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452" y="639416"/>
            <a:ext cx="8750037" cy="205339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Ympäristöministeriön</a:t>
            </a:r>
            <a:r>
              <a:rPr lang="en-US" sz="3200" dirty="0" smtClean="0"/>
              <a:t> </a:t>
            </a:r>
            <a:r>
              <a:rPr lang="en-US" sz="3200" dirty="0" err="1" smtClean="0"/>
              <a:t>asetusvalmistelu</a:t>
            </a:r>
            <a:endParaRPr lang="en-US" sz="3200" dirty="0"/>
          </a:p>
        </p:txBody>
      </p:sp>
      <p:sp>
        <p:nvSpPr>
          <p:cNvPr id="8" name="Nuoli oikealle 7"/>
          <p:cNvSpPr/>
          <p:nvPr/>
        </p:nvSpPr>
        <p:spPr>
          <a:xfrm>
            <a:off x="2047875" y="2889663"/>
            <a:ext cx="555625" cy="158750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3" y="1941667"/>
            <a:ext cx="6781538" cy="42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89" y="4597399"/>
            <a:ext cx="1299259" cy="15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0250089" y="4203700"/>
            <a:ext cx="163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Lähde:</a:t>
            </a:r>
            <a:endParaRPr lang="fi-FI" dirty="0"/>
          </a:p>
        </p:txBody>
      </p:sp>
      <p:sp>
        <p:nvSpPr>
          <p:cNvPr id="9" name="Nuoli oikealle 8"/>
          <p:cNvSpPr/>
          <p:nvPr/>
        </p:nvSpPr>
        <p:spPr>
          <a:xfrm>
            <a:off x="2036762" y="4794663"/>
            <a:ext cx="555625" cy="158750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19753" y="336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32453" y="717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2800" dirty="0" err="1"/>
              <a:t>y</a:t>
            </a:r>
            <a:r>
              <a:rPr lang="en-US" sz="2800" dirty="0" err="1" smtClean="0"/>
              <a:t>leistä</a:t>
            </a:r>
            <a:r>
              <a:rPr lang="en-US" sz="2800" dirty="0" smtClean="0"/>
              <a:t>, </a:t>
            </a:r>
            <a:r>
              <a:rPr lang="en-US" sz="2800" dirty="0" err="1" smtClean="0"/>
              <a:t>taustaa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23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80" y="1726585"/>
            <a:ext cx="8394699" cy="409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25" y="1895956"/>
            <a:ext cx="9004443" cy="39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5953" y="8955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Materiaalia</a:t>
            </a:r>
            <a:endParaRPr lang="en-US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512004"/>
            <a:ext cx="8598118" cy="260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00462" y="2330863"/>
            <a:ext cx="8750037" cy="2053397"/>
          </a:xfrm>
        </p:spPr>
        <p:txBody>
          <a:bodyPr/>
          <a:lstStyle/>
          <a:p>
            <a:r>
              <a:rPr lang="en-US" dirty="0" err="1" smtClean="0"/>
              <a:t>Kiitos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262" y="1558165"/>
            <a:ext cx="8750037" cy="2053397"/>
          </a:xfrm>
        </p:spPr>
        <p:txBody>
          <a:bodyPr/>
          <a:lstStyle/>
          <a:p>
            <a:r>
              <a:rPr lang="en-US" dirty="0" err="1" smtClean="0"/>
              <a:t>Mikkelin</a:t>
            </a:r>
            <a:r>
              <a:rPr lang="en-US" dirty="0" smtClean="0"/>
              <a:t> </a:t>
            </a:r>
            <a:r>
              <a:rPr lang="en-US" dirty="0" err="1" smtClean="0"/>
              <a:t>kaupunki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155949"/>
            <a:ext cx="5784850" cy="294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4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04" y="1857244"/>
            <a:ext cx="5786437" cy="31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uoli oikealle 6"/>
          <p:cNvSpPr/>
          <p:nvPr/>
        </p:nvSpPr>
        <p:spPr>
          <a:xfrm rot="10800000">
            <a:off x="7837486" y="3404244"/>
            <a:ext cx="938213" cy="47768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7" y="1912289"/>
            <a:ext cx="4121781" cy="153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26" y="5196889"/>
            <a:ext cx="1312862" cy="11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8167686" y="5613060"/>
            <a:ext cx="145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Lähde: Yliarkkitehti Niina Kilpelä / </a:t>
            </a:r>
            <a:r>
              <a:rPr lang="fi-FI" sz="1100" dirty="0" smtClean="0"/>
              <a:t>Rakennusvalvonnan peruskurssi III/18</a:t>
            </a:r>
            <a:endParaRPr lang="fi-FI" sz="11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32453" y="6796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2800" dirty="0" err="1"/>
              <a:t>y</a:t>
            </a:r>
            <a:r>
              <a:rPr lang="en-US" sz="2800" dirty="0" err="1" smtClean="0"/>
              <a:t>leistä</a:t>
            </a:r>
            <a:r>
              <a:rPr lang="en-US" sz="2800" dirty="0" smtClean="0"/>
              <a:t>, </a:t>
            </a:r>
            <a:r>
              <a:rPr lang="en-US" sz="2800" dirty="0" err="1" smtClean="0"/>
              <a:t>taustaa</a:t>
            </a:r>
            <a:endParaRPr lang="en-US" sz="2800" dirty="0"/>
          </a:p>
        </p:txBody>
      </p:sp>
      <p:cxnSp>
        <p:nvCxnSpPr>
          <p:cNvPr id="10" name="Suora yhdysviiva 9"/>
          <p:cNvCxnSpPr/>
          <p:nvPr/>
        </p:nvCxnSpPr>
        <p:spPr>
          <a:xfrm>
            <a:off x="1097837" y="1651000"/>
            <a:ext cx="4121781" cy="208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 flipH="1">
            <a:off x="1206500" y="1651000"/>
            <a:ext cx="4013118" cy="208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6719753" y="336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1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61901"/>
            <a:ext cx="3822700" cy="59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24553" y="336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61053" y="692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2800" dirty="0" err="1"/>
              <a:t>y</a:t>
            </a:r>
            <a:r>
              <a:rPr lang="en-US" sz="2800" dirty="0" err="1" smtClean="0"/>
              <a:t>leistä</a:t>
            </a:r>
            <a:r>
              <a:rPr lang="en-US" sz="2800" dirty="0" smtClean="0"/>
              <a:t>, </a:t>
            </a:r>
            <a:r>
              <a:rPr lang="en-US" sz="2800" dirty="0" err="1" smtClean="0"/>
              <a:t>asetus</a:t>
            </a:r>
            <a:endParaRPr lang="en-US" sz="2800" dirty="0"/>
          </a:p>
        </p:txBody>
      </p:sp>
      <p:sp>
        <p:nvSpPr>
          <p:cNvPr id="5" name="Nuoli oikealle 4"/>
          <p:cNvSpPr/>
          <p:nvPr/>
        </p:nvSpPr>
        <p:spPr>
          <a:xfrm rot="10800000">
            <a:off x="6656385" y="1699984"/>
            <a:ext cx="672967" cy="23884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8592276" y="5668324"/>
            <a:ext cx="28885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b="1" dirty="0"/>
              <a:t>http://www.ym.fi/fi-FI/Maankaytto_ja_rakentaminen/Lainsaadanto_ja_ohjeet/Rakentamismaarayskokoelma/Esteettomyys</a:t>
            </a:r>
          </a:p>
        </p:txBody>
      </p:sp>
    </p:spTree>
    <p:extLst>
      <p:ext uri="{BB962C8B-B14F-4D97-AF65-F5344CB8AC3E}">
        <p14:creationId xmlns:p14="http://schemas.microsoft.com/office/powerpoint/2010/main" val="12415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48253" y="844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2800" dirty="0" smtClean="0"/>
              <a:t>MRL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828799"/>
            <a:ext cx="8723621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99153" y="844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Mitä</a:t>
            </a:r>
            <a:r>
              <a:rPr lang="en-US" sz="3200" dirty="0" smtClean="0"/>
              <a:t> ja </a:t>
            </a:r>
            <a:r>
              <a:rPr lang="en-US" sz="3200" dirty="0" err="1" smtClean="0"/>
              <a:t>miksi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936937"/>
            <a:ext cx="8661400" cy="37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4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1" y="1828799"/>
            <a:ext cx="8732902" cy="422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Esteettömyys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879600"/>
            <a:ext cx="9001726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ikkelin kaupun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E8D"/>
      </a:accent1>
      <a:accent2>
        <a:srgbClr val="61BAEA"/>
      </a:accent2>
      <a:accent3>
        <a:srgbClr val="71767D"/>
      </a:accent3>
      <a:accent4>
        <a:srgbClr val="FFD500"/>
      </a:accent4>
      <a:accent5>
        <a:srgbClr val="F07E26"/>
      </a:accent5>
      <a:accent6>
        <a:srgbClr val="5DA740"/>
      </a:accent6>
      <a:hlink>
        <a:srgbClr val="0563C1"/>
      </a:hlink>
      <a:folHlink>
        <a:srgbClr val="5AA6F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5D53AE0FA123854DA56AA28799978403" ma:contentTypeVersion="1" ma:contentTypeDescription="Lataa kuva palvelimeen." ma:contentTypeScope="" ma:versionID="113a151ef594a471db4010951406ff82">
  <xsd:schema xmlns:xsd="http://www.w3.org/2001/XMLSchema" xmlns:xs="http://www.w3.org/2001/XMLSchema" xmlns:p="http://schemas.microsoft.com/office/2006/metadata/properties" xmlns:ns1="http://schemas.microsoft.com/sharepoint/v3" xmlns:ns2="88CB32D7-F406-4CB7-99AE-2C8347461E85" xmlns:ns3="http://schemas.microsoft.com/sharepoint/v3/fields" targetNamespace="http://schemas.microsoft.com/office/2006/metadata/properties" ma:root="true" ma:fieldsID="e82010486fe34e8b2ddbed83bb74863d" ns1:_="" ns2:_="" ns3:_="">
    <xsd:import namespace="http://schemas.microsoft.com/sharepoint/v3"/>
    <xsd:import namespace="88CB32D7-F406-4CB7-99AE-2C8347461E8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32D7-F406-4CB7-99AE-2C8347461E8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88CB32D7-F406-4CB7-99AE-2C8347461E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F959-C5BC-4C83-B3BC-B25015295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CB32D7-F406-4CB7-99AE-2C8347461E85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CCBBF5-5B3B-439B-8DE5-E72FFE651A1F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88CB32D7-F406-4CB7-99AE-2C8347461E85"/>
  </ds:schemaRefs>
</ds:datastoreItem>
</file>

<file path=customXml/itemProps3.xml><?xml version="1.0" encoding="utf-8"?>
<ds:datastoreItem xmlns:ds="http://schemas.openxmlformats.org/officeDocument/2006/customXml" ds:itemID="{3E7EBE41-9892-4261-BEA6-ABB3C92818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1817</TotalTime>
  <Words>82</Words>
  <Application>Microsoft Office PowerPoint</Application>
  <PresentationFormat>Mukautettu</PresentationFormat>
  <Paragraphs>50</Paragraphs>
  <Slides>34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5" baseType="lpstr">
      <vt:lpstr>Office Theme</vt:lpstr>
      <vt:lpstr>Esteettömyys</vt:lpstr>
      <vt:lpstr>Sisällys</vt:lpstr>
      <vt:lpstr>Ympäristöministeriön asetusvalmistelu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</vt:lpstr>
      <vt:lpstr>Mikkelin kaupunki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Aino-Maria Vuoti</dc:creator>
  <cp:lastModifiedBy>Nousiainen Esko</cp:lastModifiedBy>
  <cp:revision>113</cp:revision>
  <dcterms:created xsi:type="dcterms:W3CDTF">2017-05-02T09:07:37Z</dcterms:created>
  <dcterms:modified xsi:type="dcterms:W3CDTF">2018-04-05T14:42:42Z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0x0101009148F5A04DDD49CBA7127AADA5FB792B00AADE34325A8B49CDA8BB4DB53328F214005D53AE0FA123854DA56AA28799978403</vt:lpwstr>
  </property>
</Properties>
</file>