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313" r:id="rId6"/>
    <p:sldId id="306" r:id="rId7"/>
    <p:sldId id="276" r:id="rId8"/>
    <p:sldId id="315" r:id="rId9"/>
    <p:sldId id="325" r:id="rId10"/>
    <p:sldId id="332" r:id="rId11"/>
    <p:sldId id="328" r:id="rId12"/>
    <p:sldId id="326" r:id="rId13"/>
    <p:sldId id="314" r:id="rId14"/>
    <p:sldId id="327" r:id="rId15"/>
    <p:sldId id="331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87D"/>
    <a:srgbClr val="46B1E8"/>
    <a:srgbClr val="FCD01F"/>
    <a:srgbClr val="57B1D8"/>
    <a:srgbClr val="CC4E6A"/>
    <a:srgbClr val="922A7D"/>
    <a:srgbClr val="E77A39"/>
    <a:srgbClr val="C4D64B"/>
    <a:srgbClr val="56A44D"/>
    <a:srgbClr val="5E6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5"/>
    <p:restoredTop sz="94639"/>
  </p:normalViewPr>
  <p:slideViewPr>
    <p:cSldViewPr snapToGrid="0" snapToObjects="1">
      <p:cViewPr>
        <p:scale>
          <a:sx n="75" d="100"/>
          <a:sy n="75" d="100"/>
        </p:scale>
        <p:origin x="-1770" y="-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FA53D-B097-4448-9809-9BCE5039BF2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E671D-C14B-3E46-8572-C66E7160B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9" t="48753" r="24931"/>
          <a:stretch/>
        </p:blipFill>
        <p:spPr>
          <a:xfrm>
            <a:off x="0" y="-139700"/>
            <a:ext cx="12204700" cy="703902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2700" y="2257063"/>
            <a:ext cx="12217400" cy="2650602"/>
          </a:xfrm>
          <a:prstGeom prst="rect">
            <a:avLst/>
          </a:prstGeom>
          <a:solidFill>
            <a:srgbClr val="21487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2550296"/>
            <a:ext cx="8750037" cy="1762185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83" y="6213661"/>
            <a:ext cx="3924434" cy="67906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2022134" y="489197"/>
            <a:ext cx="2827658" cy="811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500" b="0" dirty="0" err="1" smtClean="0">
                <a:solidFill>
                  <a:schemeClr val="bg1"/>
                </a:solidFill>
              </a:rPr>
              <a:t>Saimaan</a:t>
            </a:r>
            <a:r>
              <a:rPr lang="en-US" sz="2500" b="0" dirty="0" smtClean="0">
                <a:solidFill>
                  <a:schemeClr val="bg1"/>
                </a:solidFill>
              </a:rPr>
              <a:t> </a:t>
            </a:r>
            <a:r>
              <a:rPr lang="en-US" sz="2500" b="0" dirty="0" err="1" smtClean="0">
                <a:solidFill>
                  <a:schemeClr val="bg1"/>
                </a:solidFill>
              </a:rPr>
              <a:t>rannalla</a:t>
            </a:r>
            <a:r>
              <a:rPr lang="en-US" sz="2500" b="0" dirty="0" smtClean="0">
                <a:solidFill>
                  <a:schemeClr val="bg1"/>
                </a:solidFill>
              </a:rPr>
              <a:t>.</a:t>
            </a:r>
            <a:endParaRPr lang="en-US" sz="25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isältö 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963" y="491142"/>
            <a:ext cx="9437424" cy="809246"/>
          </a:xfrm>
        </p:spPr>
        <p:txBody>
          <a:bodyPr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7963" y="1681163"/>
            <a:ext cx="45985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7963" y="2505075"/>
            <a:ext cx="45985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3316" y="1681163"/>
            <a:ext cx="46420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3316" y="2505075"/>
            <a:ext cx="464207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7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ieni otsik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963" y="491142"/>
            <a:ext cx="9435836" cy="809246"/>
          </a:xfrm>
        </p:spPr>
        <p:txBody>
          <a:bodyPr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ullet 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481" y="491142"/>
            <a:ext cx="9281319" cy="809246"/>
          </a:xfrm>
        </p:spPr>
        <p:txBody>
          <a:bodyPr anchor="ctr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490" y="1678894"/>
            <a:ext cx="5544897" cy="41821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2481" y="1678894"/>
            <a:ext cx="3541241" cy="4182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ullet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481" y="457200"/>
            <a:ext cx="9281319" cy="843188"/>
          </a:xfrm>
        </p:spPr>
        <p:txBody>
          <a:bodyPr anchor="ctr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05376" y="1435261"/>
            <a:ext cx="5950011" cy="44257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2480" y="1435261"/>
            <a:ext cx="3110707" cy="44337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ullet pysty vaaka 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420" y="491142"/>
            <a:ext cx="9351380" cy="809246"/>
          </a:xfrm>
        </p:spPr>
        <p:txBody>
          <a:bodyPr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Bullet pysty 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44554" y="2071867"/>
            <a:ext cx="809245" cy="4105095"/>
          </a:xfrm>
        </p:spPr>
        <p:txBody>
          <a:bodyPr vert="eaVert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26649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90197" y="554359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1" y="6794330"/>
            <a:ext cx="12192001" cy="63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61" y="5521123"/>
            <a:ext cx="10370017" cy="1096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4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B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7B1D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5 TUM.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4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7B1D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008" y="491142"/>
            <a:ext cx="9330791" cy="809246"/>
          </a:xfrm>
        </p:spPr>
        <p:txBody>
          <a:bodyPr>
            <a:normAutofit/>
          </a:bodyPr>
          <a:lstStyle>
            <a:lvl1pPr>
              <a:defRPr sz="2500" b="1" i="0">
                <a:latin typeface="+mn-lt"/>
                <a:ea typeface="Cairo SemiBold" charset="0"/>
                <a:cs typeface="Cairo Semi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3008" y="1825625"/>
            <a:ext cx="9330792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23008" y="6356350"/>
            <a:ext cx="1558392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442" y="491142"/>
            <a:ext cx="9270357" cy="809246"/>
          </a:xfrm>
        </p:spPr>
        <p:txBody>
          <a:bodyPr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3442" y="1825625"/>
            <a:ext cx="451412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1190" y="1825625"/>
            <a:ext cx="458261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3442" y="6356350"/>
            <a:ext cx="149795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B74F6-6B15-DC4F-9684-79ED48AEF63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4D8F3-F75A-E24D-ACA1-FAA0A8FE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1" r:id="rId3"/>
    <p:sldLayoutId id="2147483662" r:id="rId4"/>
    <p:sldLayoutId id="2147483660" r:id="rId5"/>
    <p:sldLayoutId id="2147483663" r:id="rId6"/>
    <p:sldLayoutId id="2147483664" r:id="rId7"/>
    <p:sldLayoutId id="2147483650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err="1" smtClean="0"/>
              <a:t>Käyttöturvallisuus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3987800" y="1248233"/>
            <a:ext cx="4229363" cy="517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Nuoli oikealle 4"/>
          <p:cNvSpPr/>
          <p:nvPr/>
        </p:nvSpPr>
        <p:spPr>
          <a:xfrm rot="10800000">
            <a:off x="8344163" y="3713162"/>
            <a:ext cx="938213" cy="477682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0163" y="304800"/>
            <a:ext cx="4571737" cy="943434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Käyttöturvallisuus</a:t>
            </a:r>
            <a:endParaRPr 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722666"/>
            <a:ext cx="6028211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9805986" y="5012233"/>
            <a:ext cx="1382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Lähde: Yliarkkitehti Pekka Lukkarinen/ Rakennusvalvontapäivät XI/17</a:t>
            </a:r>
            <a:endParaRPr lang="fi-FI" sz="1100" dirty="0"/>
          </a:p>
        </p:txBody>
      </p:sp>
      <p:sp>
        <p:nvSpPr>
          <p:cNvPr id="4" name="Suorakulmio 3"/>
          <p:cNvSpPr/>
          <p:nvPr/>
        </p:nvSpPr>
        <p:spPr>
          <a:xfrm>
            <a:off x="8876031" y="894834"/>
            <a:ext cx="2489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Mikä</a:t>
            </a:r>
            <a:r>
              <a:rPr lang="en-US" sz="2800" b="1" dirty="0"/>
              <a:t> </a:t>
            </a:r>
            <a:r>
              <a:rPr lang="en-US" sz="2800" b="1" dirty="0" err="1"/>
              <a:t>muuttuu</a:t>
            </a:r>
            <a:r>
              <a:rPr lang="en-US" sz="2800" b="1" dirty="0"/>
              <a:t>?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28784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635000" y="3335635"/>
            <a:ext cx="1422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1" dirty="0"/>
              <a:t>http://</a:t>
            </a:r>
            <a:r>
              <a:rPr lang="fi-FI" sz="1600" b="1" dirty="0" smtClean="0"/>
              <a:t>www.ym.fi/fi-FI/Maankaytto_ja_rakentaminen/Lainsaadanto_ja_ohjeet/Rakentamismaarayskokoelma/Kayttoturvallisuus</a:t>
            </a:r>
            <a:endParaRPr lang="fi-FI" sz="16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655063" y="368299"/>
            <a:ext cx="4813037" cy="1320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pPr algn="l"/>
            <a:r>
              <a:rPr lang="en-US" sz="2800" dirty="0" err="1" smtClean="0"/>
              <a:t>Kayttöturvallisuus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/>
              <a:t>R</a:t>
            </a:r>
            <a:r>
              <a:rPr lang="en-US" sz="2800" dirty="0" err="1" smtClean="0"/>
              <a:t>akennusvalvontaan</a:t>
            </a:r>
            <a:r>
              <a:rPr lang="en-US" sz="2800" dirty="0" smtClean="0"/>
              <a:t> </a:t>
            </a:r>
            <a:r>
              <a:rPr lang="en-US" sz="2800" dirty="0" err="1" smtClean="0"/>
              <a:t>vaikuttavat</a:t>
            </a:r>
            <a:endParaRPr lang="en-US" sz="2800" dirty="0"/>
          </a:p>
          <a:p>
            <a:pPr algn="l"/>
            <a:r>
              <a:rPr lang="en-US" sz="2800" dirty="0" err="1" smtClean="0"/>
              <a:t>asiat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15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600462" y="2394363"/>
            <a:ext cx="8750037" cy="2053397"/>
          </a:xfrm>
        </p:spPr>
        <p:txBody>
          <a:bodyPr/>
          <a:lstStyle/>
          <a:p>
            <a:r>
              <a:rPr lang="en-US" dirty="0" err="1" smtClean="0"/>
              <a:t>Kiitos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262" y="1558165"/>
            <a:ext cx="8750037" cy="2053397"/>
          </a:xfrm>
        </p:spPr>
        <p:txBody>
          <a:bodyPr/>
          <a:lstStyle/>
          <a:p>
            <a:r>
              <a:rPr lang="en-US" dirty="0" err="1" smtClean="0"/>
              <a:t>Mikkelin</a:t>
            </a:r>
            <a:r>
              <a:rPr lang="en-US" dirty="0" smtClean="0"/>
              <a:t> </a:t>
            </a:r>
            <a:r>
              <a:rPr lang="en-US" dirty="0" err="1" smtClean="0"/>
              <a:t>kaupunki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3155949"/>
            <a:ext cx="5784850" cy="294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4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638562" y="3111500"/>
            <a:ext cx="9080238" cy="25273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Yleistä</a:t>
            </a:r>
            <a:r>
              <a:rPr lang="en-US" dirty="0" smtClean="0"/>
              <a:t>, </a:t>
            </a:r>
            <a:r>
              <a:rPr lang="en-US" dirty="0" err="1" smtClean="0"/>
              <a:t>taustaa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Mikä</a:t>
            </a:r>
            <a:r>
              <a:rPr lang="en-US" dirty="0" smtClean="0"/>
              <a:t> </a:t>
            </a:r>
            <a:r>
              <a:rPr lang="en-US" dirty="0" err="1" smtClean="0"/>
              <a:t>muuttuu</a:t>
            </a:r>
            <a:r>
              <a:rPr lang="en-US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Rakennusvalvonnan</a:t>
            </a:r>
            <a:r>
              <a:rPr lang="en-US" dirty="0" smtClean="0"/>
              <a:t> </a:t>
            </a:r>
            <a:r>
              <a:rPr lang="en-US" dirty="0" err="1" smtClean="0"/>
              <a:t>tehtäviin</a:t>
            </a:r>
            <a:r>
              <a:rPr lang="en-US" dirty="0" smtClean="0"/>
              <a:t> </a:t>
            </a:r>
            <a:r>
              <a:rPr lang="en-US" dirty="0" err="1" smtClean="0"/>
              <a:t>vaikuttavat</a:t>
            </a:r>
            <a:r>
              <a:rPr lang="en-US" dirty="0" smtClean="0"/>
              <a:t> </a:t>
            </a:r>
            <a:r>
              <a:rPr lang="en-US" dirty="0" err="1" smtClean="0"/>
              <a:t>asiat</a:t>
            </a: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17962" y="1761365"/>
            <a:ext cx="8750037" cy="2053397"/>
          </a:xfrm>
        </p:spPr>
        <p:txBody>
          <a:bodyPr>
            <a:normAutofit/>
          </a:bodyPr>
          <a:lstStyle/>
          <a:p>
            <a:r>
              <a:rPr lang="en-US" sz="4400" dirty="0" err="1"/>
              <a:t>S</a:t>
            </a:r>
            <a:r>
              <a:rPr lang="en-US" sz="4400" dirty="0" err="1" smtClean="0"/>
              <a:t>isällys</a:t>
            </a:r>
            <a:endParaRPr lang="en-US" sz="4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67353" y="6161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Käyttöturvallisuus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88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79452" y="893416"/>
            <a:ext cx="8750037" cy="2053397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Ympäristöministeriön</a:t>
            </a:r>
            <a:r>
              <a:rPr lang="en-US" sz="3200" dirty="0" smtClean="0"/>
              <a:t> </a:t>
            </a:r>
            <a:r>
              <a:rPr lang="en-US" sz="3200" dirty="0" err="1" smtClean="0"/>
              <a:t>asetusvalmistelu</a:t>
            </a:r>
            <a:endParaRPr lang="en-US" sz="3200" dirty="0"/>
          </a:p>
        </p:txBody>
      </p:sp>
      <p:sp>
        <p:nvSpPr>
          <p:cNvPr id="8" name="Nuoli oikealle 7"/>
          <p:cNvSpPr/>
          <p:nvPr/>
        </p:nvSpPr>
        <p:spPr>
          <a:xfrm>
            <a:off x="2047875" y="3143663"/>
            <a:ext cx="555625" cy="158750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63" y="2195667"/>
            <a:ext cx="6781538" cy="427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89" y="4851399"/>
            <a:ext cx="1299259" cy="154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0250089" y="4457700"/>
            <a:ext cx="1637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Lähde:</a:t>
            </a:r>
            <a:endParaRPr lang="fi-FI" dirty="0"/>
          </a:p>
        </p:txBody>
      </p:sp>
      <p:sp>
        <p:nvSpPr>
          <p:cNvPr id="9" name="Nuoli oikealle 8"/>
          <p:cNvSpPr/>
          <p:nvPr/>
        </p:nvSpPr>
        <p:spPr>
          <a:xfrm>
            <a:off x="2036762" y="5048663"/>
            <a:ext cx="555625" cy="158750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19753" y="3367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Käyttöturvallisuus</a:t>
            </a:r>
            <a:endParaRPr lang="en-US" sz="3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99153" y="8066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/>
              <a:t>y</a:t>
            </a:r>
            <a:r>
              <a:rPr lang="en-US" sz="3200" dirty="0" err="1" smtClean="0"/>
              <a:t>leistä</a:t>
            </a:r>
            <a:r>
              <a:rPr lang="en-US" sz="3200" dirty="0" smtClean="0"/>
              <a:t>, </a:t>
            </a:r>
            <a:r>
              <a:rPr lang="en-US" sz="3200" dirty="0" err="1" smtClean="0"/>
              <a:t>taustaa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23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37" y="1700728"/>
            <a:ext cx="4121781" cy="198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uoli oikealle 6"/>
          <p:cNvSpPr/>
          <p:nvPr/>
        </p:nvSpPr>
        <p:spPr>
          <a:xfrm>
            <a:off x="4752046" y="4323331"/>
            <a:ext cx="938213" cy="477682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26" y="5196889"/>
            <a:ext cx="1312862" cy="118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8167686" y="5613060"/>
            <a:ext cx="1458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Lähde: Yliarkkitehti Pekka Lukkarinen/ Rakennusvalvontapäivät XI/17</a:t>
            </a:r>
            <a:endParaRPr lang="fi-FI" sz="11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34053" y="7685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2800" dirty="0" err="1"/>
              <a:t>Y</a:t>
            </a:r>
            <a:r>
              <a:rPr lang="en-US" sz="2800" dirty="0" err="1" smtClean="0"/>
              <a:t>leistä</a:t>
            </a:r>
            <a:r>
              <a:rPr lang="en-US" sz="2800" dirty="0" smtClean="0"/>
              <a:t>, </a:t>
            </a:r>
            <a:r>
              <a:rPr lang="en-US" sz="2800" dirty="0" err="1" smtClean="0"/>
              <a:t>taustaa</a:t>
            </a:r>
            <a:endParaRPr lang="en-US" sz="2800" dirty="0"/>
          </a:p>
        </p:txBody>
      </p:sp>
      <p:cxnSp>
        <p:nvCxnSpPr>
          <p:cNvPr id="10" name="Suora yhdysviiva 9"/>
          <p:cNvCxnSpPr/>
          <p:nvPr/>
        </p:nvCxnSpPr>
        <p:spPr>
          <a:xfrm>
            <a:off x="1097837" y="1651000"/>
            <a:ext cx="4121781" cy="208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 flipH="1">
            <a:off x="1206500" y="1651000"/>
            <a:ext cx="4013118" cy="208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6440353" y="3367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Käyttöturvallisuus</a:t>
            </a:r>
            <a:endParaRPr lang="en-US" sz="32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6" y="1651000"/>
            <a:ext cx="5699125" cy="375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509064" y="292099"/>
            <a:ext cx="4813037" cy="1320801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Käyttöturvallisuus</a:t>
            </a:r>
            <a:endParaRPr lang="en-US" sz="2800" dirty="0"/>
          </a:p>
        </p:txBody>
      </p:sp>
      <p:sp>
        <p:nvSpPr>
          <p:cNvPr id="6" name="Nuoli oikealle 5"/>
          <p:cNvSpPr/>
          <p:nvPr/>
        </p:nvSpPr>
        <p:spPr>
          <a:xfrm rot="10800000">
            <a:off x="10141015" y="2733578"/>
            <a:ext cx="806384" cy="390621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9805986" y="5012233"/>
            <a:ext cx="1382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Lähde: Yliarkkitehti Pekka Lukkarinen/ Rakennusvalvontapäivät XI/17</a:t>
            </a:r>
            <a:endParaRPr lang="fi-FI" sz="11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234058"/>
            <a:ext cx="8432292" cy="31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320800" y="5377387"/>
            <a:ext cx="623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Lasirakenneturvallisuus, turvalasi, ei 6mm:n tasolasia.</a:t>
            </a:r>
            <a:endParaRPr lang="fi-FI" dirty="0"/>
          </a:p>
        </p:txBody>
      </p:sp>
      <p:sp>
        <p:nvSpPr>
          <p:cNvPr id="2" name="Suorakulmio 1"/>
          <p:cNvSpPr/>
          <p:nvPr/>
        </p:nvSpPr>
        <p:spPr>
          <a:xfrm>
            <a:off x="9295131" y="1085334"/>
            <a:ext cx="2489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Mikä</a:t>
            </a:r>
            <a:r>
              <a:rPr lang="en-US" sz="2800" b="1" dirty="0"/>
              <a:t> </a:t>
            </a:r>
            <a:r>
              <a:rPr lang="en-US" sz="2800" b="1" dirty="0" err="1"/>
              <a:t>muuttuu</a:t>
            </a:r>
            <a:r>
              <a:rPr lang="en-US" sz="2800" b="1" dirty="0"/>
              <a:t>?</a:t>
            </a: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28784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618153" y="3367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Käyttöturvallisuus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88053" y="7431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2800" dirty="0" err="1"/>
              <a:t>Y</a:t>
            </a:r>
            <a:r>
              <a:rPr lang="en-US" sz="2800" dirty="0" err="1" smtClean="0"/>
              <a:t>leistä</a:t>
            </a:r>
            <a:r>
              <a:rPr lang="en-US" sz="2800" dirty="0" smtClean="0"/>
              <a:t>, </a:t>
            </a:r>
            <a:r>
              <a:rPr lang="en-US" sz="2800" dirty="0" err="1" smtClean="0"/>
              <a:t>asetus</a:t>
            </a:r>
            <a:endParaRPr lang="en-US" sz="2800" dirty="0"/>
          </a:p>
        </p:txBody>
      </p:sp>
      <p:sp>
        <p:nvSpPr>
          <p:cNvPr id="5" name="Nuoli oikealle 4"/>
          <p:cNvSpPr/>
          <p:nvPr/>
        </p:nvSpPr>
        <p:spPr>
          <a:xfrm rot="10800000">
            <a:off x="6897685" y="1938826"/>
            <a:ext cx="672967" cy="238842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8592276" y="5668324"/>
            <a:ext cx="28885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 b="1" dirty="0"/>
              <a:t>http://</a:t>
            </a:r>
            <a:r>
              <a:rPr lang="fi-FI" sz="1050" b="1" dirty="0" smtClean="0"/>
              <a:t>www.ym.fi/fi-FI/Maankaytto_ja_rakentaminen/Lainsaadanto_ja_ohjeet/Rakentamismaarayskokoelma/Kayttoturvallisuus</a:t>
            </a:r>
            <a:endParaRPr lang="fi-FI" sz="1050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-1"/>
            <a:ext cx="2416175" cy="67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uoli oikealle 7"/>
          <p:cNvSpPr/>
          <p:nvPr/>
        </p:nvSpPr>
        <p:spPr>
          <a:xfrm rot="10800000">
            <a:off x="6913291" y="2954826"/>
            <a:ext cx="672967" cy="238842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15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567353" y="4510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Käyttöturvallisuus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48353" y="8574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2800" dirty="0" err="1" smtClean="0"/>
              <a:t>Mikä</a:t>
            </a:r>
            <a:r>
              <a:rPr lang="en-US" sz="2800" dirty="0" smtClean="0"/>
              <a:t> </a:t>
            </a:r>
            <a:r>
              <a:rPr lang="en-US" sz="2800" dirty="0" err="1" smtClean="0"/>
              <a:t>muuttuu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8" name="Nuoli oikealle 7"/>
          <p:cNvSpPr/>
          <p:nvPr/>
        </p:nvSpPr>
        <p:spPr>
          <a:xfrm rot="10800000">
            <a:off x="8255000" y="3952779"/>
            <a:ext cx="672967" cy="238842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781776" y="5592124"/>
            <a:ext cx="4369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1" dirty="0"/>
              <a:t>http://</a:t>
            </a:r>
            <a:r>
              <a:rPr lang="fi-FI" sz="800" b="1" dirty="0" smtClean="0"/>
              <a:t>www.ym.fi/fi-FI/Maankaytto_ja_rakentaminen/Lainsaadanto_ja_ohjeet/Rakentamismaarayskokoelma/Kayttoturvallisuus</a:t>
            </a:r>
            <a:endParaRPr lang="fi-FI" sz="8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184584"/>
            <a:ext cx="5464175" cy="410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9143867" y="2108200"/>
            <a:ext cx="24893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Uloskäytäväportaiden helppokulkuisuus</a:t>
            </a:r>
          </a:p>
          <a:p>
            <a:endParaRPr lang="fi-FI" dirty="0"/>
          </a:p>
          <a:p>
            <a:r>
              <a:rPr lang="fi-FI" dirty="0" smtClean="0"/>
              <a:t>Kiertävän portaan mitoitus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65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1" y="1957457"/>
            <a:ext cx="7907340" cy="384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948353" y="4383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Käyttöturvallisuus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42053" y="8447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2800" dirty="0" err="1" smtClean="0"/>
              <a:t>Mikä</a:t>
            </a:r>
            <a:r>
              <a:rPr lang="en-US" sz="2800" dirty="0" smtClean="0"/>
              <a:t> </a:t>
            </a:r>
            <a:r>
              <a:rPr lang="en-US" sz="2800" dirty="0" err="1" smtClean="0"/>
              <a:t>muuttuu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6" name="Nuoli oikealle 5"/>
          <p:cNvSpPr/>
          <p:nvPr/>
        </p:nvSpPr>
        <p:spPr>
          <a:xfrm rot="10800000">
            <a:off x="5551485" y="4702079"/>
            <a:ext cx="672967" cy="238842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9354276" y="5744523"/>
            <a:ext cx="198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1" dirty="0"/>
              <a:t>http://</a:t>
            </a:r>
            <a:r>
              <a:rPr lang="fi-FI" sz="800" b="1" dirty="0" smtClean="0"/>
              <a:t>www.ym.fi/fi-FI/Maankaytto_ja_rakentaminen/Lainsaadanto_ja_ohjeet/Rakentamismaarayskokoelma/Kayttoturvallisuus</a:t>
            </a:r>
            <a:endParaRPr lang="fi-FI" sz="800" b="1" dirty="0"/>
          </a:p>
        </p:txBody>
      </p:sp>
      <p:sp>
        <p:nvSpPr>
          <p:cNvPr id="2" name="Tekstiruutu 1"/>
          <p:cNvSpPr txBox="1"/>
          <p:nvPr/>
        </p:nvSpPr>
        <p:spPr>
          <a:xfrm>
            <a:off x="9944100" y="2019300"/>
            <a:ext cx="1758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Porras- ja </a:t>
            </a:r>
          </a:p>
          <a:p>
            <a:r>
              <a:rPr lang="fi-FI" dirty="0" smtClean="0"/>
              <a:t>kaideturvallisuus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81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08653" y="3367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3200" dirty="0" err="1" smtClean="0"/>
              <a:t>Käyttöturvallisuus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02352" y="717756"/>
            <a:ext cx="6348547" cy="65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sz="2800" dirty="0" err="1"/>
              <a:t>M</a:t>
            </a:r>
            <a:r>
              <a:rPr lang="en-US" sz="2800" dirty="0" err="1" smtClean="0"/>
              <a:t>ikä</a:t>
            </a:r>
            <a:r>
              <a:rPr lang="en-US" sz="2800" dirty="0" smtClean="0"/>
              <a:t> </a:t>
            </a:r>
            <a:r>
              <a:rPr lang="en-US" sz="2800" dirty="0" err="1" smtClean="0"/>
              <a:t>muuttuu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7" name="Nuoli oikealle 6"/>
          <p:cNvSpPr/>
          <p:nvPr/>
        </p:nvSpPr>
        <p:spPr>
          <a:xfrm rot="10800000">
            <a:off x="8320085" y="2809779"/>
            <a:ext cx="672967" cy="238842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8262076" y="5477824"/>
            <a:ext cx="28885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 b="1" dirty="0"/>
              <a:t>http://</a:t>
            </a:r>
            <a:r>
              <a:rPr lang="fi-FI" sz="1050" b="1" dirty="0" smtClean="0"/>
              <a:t>www.ym.fi/fi-FI/Maankaytto_ja_rakentaminen/Lainsaadanto_ja_ohjeet/Rakentamismaarayskokoelma/Kayttoturvallisuus</a:t>
            </a:r>
            <a:endParaRPr lang="fi-FI" sz="1050" b="1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499013"/>
            <a:ext cx="59340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9321800" y="2744534"/>
            <a:ext cx="15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Turvalasi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8878752" y="1625600"/>
            <a:ext cx="248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Lasirakenneturvallisuus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15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ikkelin kaupun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4E8D"/>
      </a:accent1>
      <a:accent2>
        <a:srgbClr val="61BAEA"/>
      </a:accent2>
      <a:accent3>
        <a:srgbClr val="71767D"/>
      </a:accent3>
      <a:accent4>
        <a:srgbClr val="FFD500"/>
      </a:accent4>
      <a:accent5>
        <a:srgbClr val="F07E26"/>
      </a:accent5>
      <a:accent6>
        <a:srgbClr val="5DA740"/>
      </a:accent6>
      <a:hlink>
        <a:srgbClr val="0563C1"/>
      </a:hlink>
      <a:folHlink>
        <a:srgbClr val="5AA6F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uva" ma:contentTypeID="0x0101009148F5A04DDD49CBA7127AADA5FB792B00AADE34325A8B49CDA8BB4DB53328F214005D53AE0FA123854DA56AA28799978403" ma:contentTypeVersion="1" ma:contentTypeDescription="Lataa kuva palvelimeen." ma:contentTypeScope="" ma:versionID="113a151ef594a471db4010951406ff82">
  <xsd:schema xmlns:xsd="http://www.w3.org/2001/XMLSchema" xmlns:xs="http://www.w3.org/2001/XMLSchema" xmlns:p="http://schemas.microsoft.com/office/2006/metadata/properties" xmlns:ns1="http://schemas.microsoft.com/sharepoint/v3" xmlns:ns2="88CB32D7-F406-4CB7-99AE-2C8347461E85" xmlns:ns3="http://schemas.microsoft.com/sharepoint/v3/fields" targetNamespace="http://schemas.microsoft.com/office/2006/metadata/properties" ma:root="true" ma:fieldsID="e82010486fe34e8b2ddbed83bb74863d" ns1:_="" ns2:_="" ns3:_="">
    <xsd:import namespace="http://schemas.microsoft.com/sharepoint/v3"/>
    <xsd:import namespace="88CB32D7-F406-4CB7-99AE-2C8347461E85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-polku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iedostotyyppi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tiedostotyyppi" ma:hidden="true" ma:internalName="HTML_x0020_File_x0020_Type" ma:readOnly="true">
      <xsd:simpleType>
        <xsd:restriction base="dms:Text"/>
      </xsd:simpleType>
    </xsd:element>
    <xsd:element name="FSObjType" ma:index="11" nillable="true" ma:displayName="Kohteen tyyppi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Ajoituksen alkamispäivämäärä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Ajoituksen päättymispäivämäärä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B32D7-F406-4CB7-99AE-2C8347461E85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Pikkukuva on olemassa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Esikatselu on olemassa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Leveys" ma:internalName="ImageWidth" ma:readOnly="true">
      <xsd:simpleType>
        <xsd:restriction base="dms:Unknown"/>
      </xsd:simpleType>
    </xsd:element>
    <xsd:element name="ImageHeight" ma:index="22" nillable="true" ma:displayName="Korkeus" ma:internalName="ImageHeight" ma:readOnly="true">
      <xsd:simpleType>
        <xsd:restriction base="dms:Unknown"/>
      </xsd:simpleType>
    </xsd:element>
    <xsd:element name="ImageCreateDate" ma:index="25" nillable="true" ma:displayName="Kuvattu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Tekijänoikeus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Tekijä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 ma:index="23" ma:displayName="Kommentit"/>
        <xsd:element name="keywords" minOccurs="0" maxOccurs="1" type="xsd:string" ma:index="14" ma:displayName="Avainsanat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wic_System_Copyright xmlns="http://schemas.microsoft.com/sharepoint/v3/fields" xsi:nil="true"/>
    <ImageCreateDate xmlns="88CB32D7-F406-4CB7-99AE-2C8347461E8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F9F959-C5BC-4C83-B3BC-B250152958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8CB32D7-F406-4CB7-99AE-2C8347461E85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CCBBF5-5B3B-439B-8DE5-E72FFE651A1F}">
  <ds:schemaRefs>
    <ds:schemaRef ds:uri="http://schemas.openxmlformats.org/package/2006/metadata/core-properties"/>
    <ds:schemaRef ds:uri="http://www.w3.org/XML/1998/namespace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schemas.microsoft.com/sharepoint/v3/fields"/>
    <ds:schemaRef ds:uri="88CB32D7-F406-4CB7-99AE-2C8347461E8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E7EBE41-9892-4261-BEA6-ABB3C92818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1379</TotalTime>
  <Words>110</Words>
  <Application>Microsoft Office PowerPoint</Application>
  <PresentationFormat>Mukautettu</PresentationFormat>
  <Paragraphs>44</Paragraphs>
  <Slides>13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Office Theme</vt:lpstr>
      <vt:lpstr>Käyttöturvallisuus</vt:lpstr>
      <vt:lpstr>Sisällys</vt:lpstr>
      <vt:lpstr>Ympäristöministeriön asetusvalmistelu</vt:lpstr>
      <vt:lpstr>PowerPoint-esitys</vt:lpstr>
      <vt:lpstr>Käyttöturvallisuus</vt:lpstr>
      <vt:lpstr>PowerPoint-esitys</vt:lpstr>
      <vt:lpstr>PowerPoint-esitys</vt:lpstr>
      <vt:lpstr>PowerPoint-esitys</vt:lpstr>
      <vt:lpstr>PowerPoint-esitys</vt:lpstr>
      <vt:lpstr>Käyttöturvallisuus</vt:lpstr>
      <vt:lpstr>PowerPoint-esitys</vt:lpstr>
      <vt:lpstr>Kiitos</vt:lpstr>
      <vt:lpstr>Mikkelin kaupunki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Aino-Maria Vuoti</dc:creator>
  <cp:lastModifiedBy>Nousiainen Esko</cp:lastModifiedBy>
  <cp:revision>110</cp:revision>
  <dcterms:created xsi:type="dcterms:W3CDTF">2017-05-02T09:07:37Z</dcterms:created>
  <dcterms:modified xsi:type="dcterms:W3CDTF">2018-04-05T14:52:58Z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0x0101009148F5A04DDD49CBA7127AADA5FB792B00AADE34325A8B49CDA8BB4DB53328F214005D53AE0FA123854DA56AA28799978403</vt:lpwstr>
  </property>
</Properties>
</file>