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317" r:id="rId6"/>
    <p:sldId id="289" r:id="rId7"/>
    <p:sldId id="291" r:id="rId8"/>
    <p:sldId id="292" r:id="rId9"/>
    <p:sldId id="293" r:id="rId10"/>
    <p:sldId id="270" r:id="rId11"/>
    <p:sldId id="305" r:id="rId12"/>
    <p:sldId id="304" r:id="rId13"/>
    <p:sldId id="295" r:id="rId14"/>
    <p:sldId id="296" r:id="rId15"/>
    <p:sldId id="297" r:id="rId16"/>
    <p:sldId id="307" r:id="rId17"/>
    <p:sldId id="309" r:id="rId18"/>
    <p:sldId id="298" r:id="rId19"/>
    <p:sldId id="310" r:id="rId20"/>
    <p:sldId id="313" r:id="rId21"/>
    <p:sldId id="314" r:id="rId22"/>
    <p:sldId id="312" r:id="rId23"/>
    <p:sldId id="306" r:id="rId24"/>
    <p:sldId id="315" r:id="rId25"/>
    <p:sldId id="316" r:id="rId26"/>
    <p:sldId id="3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87D"/>
    <a:srgbClr val="46B1E8"/>
    <a:srgbClr val="FCD01F"/>
    <a:srgbClr val="57B1D8"/>
    <a:srgbClr val="CC4E6A"/>
    <a:srgbClr val="922A7D"/>
    <a:srgbClr val="E77A39"/>
    <a:srgbClr val="C4D64B"/>
    <a:srgbClr val="56A44D"/>
    <a:srgbClr val="5E6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5"/>
    <p:restoredTop sz="94639"/>
  </p:normalViewPr>
  <p:slideViewPr>
    <p:cSldViewPr snapToGrid="0" snapToObjects="1">
      <p:cViewPr varScale="1">
        <p:scale>
          <a:sx n="74" d="100"/>
          <a:sy n="74" d="100"/>
        </p:scale>
        <p:origin x="-90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FA53D-B097-4448-9809-9BCE5039BF22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E671D-C14B-3E46-8572-C66E7160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48753" r="24931"/>
          <a:stretch/>
        </p:blipFill>
        <p:spPr>
          <a:xfrm>
            <a:off x="0" y="-139700"/>
            <a:ext cx="12204700" cy="703902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2700" y="2257063"/>
            <a:ext cx="12217400" cy="2650602"/>
          </a:xfrm>
          <a:prstGeom prst="rect">
            <a:avLst/>
          </a:prstGeom>
          <a:solidFill>
            <a:srgbClr val="21487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2550296"/>
            <a:ext cx="8750037" cy="1762185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83" y="6213661"/>
            <a:ext cx="3924434" cy="67906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2022134" y="489197"/>
            <a:ext cx="2827658" cy="811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500" b="0" dirty="0" err="1">
                <a:solidFill>
                  <a:schemeClr val="bg1"/>
                </a:solidFill>
              </a:rPr>
              <a:t>Saimaan</a:t>
            </a:r>
            <a:r>
              <a:rPr lang="en-US" sz="2500" b="0" dirty="0">
                <a:solidFill>
                  <a:schemeClr val="bg1"/>
                </a:solidFill>
              </a:rPr>
              <a:t> </a:t>
            </a:r>
            <a:r>
              <a:rPr lang="en-US" sz="2500" b="0" dirty="0" err="1">
                <a:solidFill>
                  <a:schemeClr val="bg1"/>
                </a:solidFill>
              </a:rPr>
              <a:t>rannalla</a:t>
            </a:r>
            <a:r>
              <a:rPr lang="en-US" sz="2500" b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isältö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63" y="491142"/>
            <a:ext cx="9437424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7963" y="1681163"/>
            <a:ext cx="45985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7963" y="2505075"/>
            <a:ext cx="45985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3316" y="1681163"/>
            <a:ext cx="46420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3316" y="2505075"/>
            <a:ext cx="464207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7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ieni otsik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63" y="491142"/>
            <a:ext cx="9435836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ullet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81" y="491142"/>
            <a:ext cx="9281319" cy="809246"/>
          </a:xfrm>
        </p:spPr>
        <p:txBody>
          <a:bodyPr anchor="ctr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90" y="1678894"/>
            <a:ext cx="5544897" cy="41821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2481" y="1678894"/>
            <a:ext cx="3541241" cy="418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ullet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81" y="457200"/>
            <a:ext cx="9281319" cy="843188"/>
          </a:xfrm>
        </p:spPr>
        <p:txBody>
          <a:bodyPr anchor="ctr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05376" y="1435261"/>
            <a:ext cx="5950011" cy="44257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2480" y="1435261"/>
            <a:ext cx="3110707" cy="44337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ullet pysty vaaka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20" y="491142"/>
            <a:ext cx="9351380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Bullet pysty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44554" y="2071867"/>
            <a:ext cx="809245" cy="4105095"/>
          </a:xfrm>
        </p:spPr>
        <p:txBody>
          <a:bodyPr vert="eaVer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26649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0197" y="554359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1" y="6794330"/>
            <a:ext cx="12192001" cy="63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61" y="5521123"/>
            <a:ext cx="10370017" cy="1096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4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B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B1D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5 TUM.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B1D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08" y="491142"/>
            <a:ext cx="9330791" cy="809246"/>
          </a:xfrm>
        </p:spPr>
        <p:txBody>
          <a:bodyPr>
            <a:normAutofit/>
          </a:bodyPr>
          <a:lstStyle>
            <a:lvl1pPr>
              <a:defRPr sz="2500" b="1" i="0">
                <a:latin typeface="+mn-lt"/>
                <a:ea typeface="Cairo SemiBold" charset="0"/>
                <a:cs typeface="Cairo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008" y="1825625"/>
            <a:ext cx="933079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23008" y="6356350"/>
            <a:ext cx="1558392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442" y="491142"/>
            <a:ext cx="9270357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3442" y="1825625"/>
            <a:ext cx="451412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190" y="1825625"/>
            <a:ext cx="458261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3442" y="6356350"/>
            <a:ext cx="149795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74F6-6B15-DC4F-9684-79ED48AEF63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1" r:id="rId3"/>
    <p:sldLayoutId id="2147483662" r:id="rId4"/>
    <p:sldLayoutId id="2147483660" r:id="rId5"/>
    <p:sldLayoutId id="2147483663" r:id="rId6"/>
    <p:sldLayoutId id="2147483664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m.fi/fi-FI/Maankaytto_ja_rakentaminen/Lainsaadanto_ja_ohjeet/Rakentamismaarayskokoelma/Terveellisyys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ksrava.fi/doc/tulkintakortit/MRL-117c01A.pdf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pPr fontAlgn="base"/>
            <a:r>
              <a:rPr lang="fi-FI" b="0" dirty="0"/>
              <a:t>Ympäristöministeriön asetus rakennusten kosteusteknisestä toimivuudesta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="" xmlns:a16="http://schemas.microsoft.com/office/drawing/2014/main" id="{D9E4E95D-FA49-449B-B838-EA6C2176C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1509712"/>
            <a:ext cx="80867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="" xmlns:a16="http://schemas.microsoft.com/office/drawing/2014/main" id="{AF61D1A1-AD66-4FEA-B162-BCC8D96A4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1185862"/>
            <a:ext cx="79914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6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="" xmlns:a16="http://schemas.microsoft.com/office/drawing/2014/main" id="{832E3494-E9C6-4A2D-B8DD-FF7CD47EF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1757362"/>
            <a:ext cx="80867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9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="" xmlns:a16="http://schemas.microsoft.com/office/drawing/2014/main" id="{82B7002E-9CB3-4303-91DE-37F6F935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966912"/>
            <a:ext cx="79629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5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="" xmlns:a16="http://schemas.microsoft.com/office/drawing/2014/main" id="{216498A4-7844-436A-B8D7-C6FD1F4E6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2457450"/>
            <a:ext cx="78009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8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Vaikutus</a:t>
            </a:r>
            <a:r>
              <a:rPr lang="en-US" dirty="0"/>
              <a:t> </a:t>
            </a:r>
            <a:r>
              <a:rPr lang="en-US" dirty="0" err="1"/>
              <a:t>hankkeiden</a:t>
            </a:r>
            <a:r>
              <a:rPr lang="en-US" dirty="0"/>
              <a:t> </a:t>
            </a:r>
            <a:r>
              <a:rPr lang="en-US" dirty="0" err="1"/>
              <a:t>osapuoliin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72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Lisätietoa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063" y="3388973"/>
            <a:ext cx="9871584" cy="2283857"/>
          </a:xfrm>
        </p:spPr>
        <p:txBody>
          <a:bodyPr>
            <a:normAutofit fontScale="550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fi-FI" i="1" dirty="0" err="1"/>
              <a:t>RakMK</a:t>
            </a:r>
            <a:r>
              <a:rPr lang="fi-FI" i="1" dirty="0"/>
              <a:t> lakkasi olemasta 1.1.2018 </a:t>
            </a:r>
          </a:p>
          <a:p>
            <a:pPr marL="342900" indent="-342900" algn="l">
              <a:buFontTx/>
              <a:buChar char="-"/>
            </a:pPr>
            <a:r>
              <a:rPr lang="fi-FI" i="1" dirty="0"/>
              <a:t>• Perustuu Maankäyttö‐ ja rakennuslain (MRL) säädösvaltuuksiin</a:t>
            </a:r>
          </a:p>
          <a:p>
            <a:pPr marL="342900" indent="-342900" algn="l">
              <a:buFontTx/>
              <a:buChar char="-"/>
            </a:pPr>
            <a:r>
              <a:rPr lang="fi-FI" i="1" dirty="0"/>
              <a:t> • Määräykset annetaan pykälämuotoon kirjoitettuina asetuksina ja niitä  täydentävät perustelumuistiot</a:t>
            </a:r>
          </a:p>
          <a:p>
            <a:pPr marL="342900" indent="-342900" algn="l">
              <a:buFontTx/>
              <a:buChar char="-"/>
            </a:pPr>
            <a:r>
              <a:rPr lang="fi-FI" i="1" dirty="0"/>
              <a:t> • Asetusten sisältö aiempaa suppeampaa ja yleisempää </a:t>
            </a:r>
          </a:p>
          <a:p>
            <a:pPr marL="342900" indent="-342900" algn="l">
              <a:buFontTx/>
              <a:buChar char="-"/>
            </a:pPr>
            <a:r>
              <a:rPr lang="fi-FI" i="1" dirty="0"/>
              <a:t>• Pääosin tekniset vaatimukset kirjoitetaan </a:t>
            </a:r>
            <a:r>
              <a:rPr lang="fi-FI" i="1" dirty="0" err="1"/>
              <a:t>YM:n</a:t>
            </a:r>
            <a:r>
              <a:rPr lang="fi-FI" i="1" dirty="0"/>
              <a:t> ohjeisiin, jotka eivät ole  juridisesti sitovia – kuvaavat hyvää rakentamistapaa ‐ Ei kaikille asetuksille</a:t>
            </a:r>
          </a:p>
          <a:p>
            <a:pPr marL="342900" indent="-342900" algn="l">
              <a:buFontTx/>
              <a:buChar char="-"/>
            </a:pPr>
            <a:r>
              <a:rPr lang="fi-FI" i="1" dirty="0"/>
              <a:t> • Asetuksia sovelletaan korjaus‐ ja muutostöihin vain kun siitä on erikseen  pykälässä mainittu </a:t>
            </a:r>
          </a:p>
          <a:p>
            <a:pPr marL="342900" indent="-342900" algn="l">
              <a:buFontTx/>
              <a:buChar char="-"/>
            </a:pPr>
            <a:r>
              <a:rPr lang="fi-FI" i="1" dirty="0"/>
              <a:t> • Ohjeissa voidaan viitata mm. </a:t>
            </a:r>
            <a:r>
              <a:rPr lang="fi-FI" i="1" dirty="0" err="1"/>
              <a:t>RIL:n</a:t>
            </a:r>
            <a:r>
              <a:rPr lang="fi-FI" i="1" dirty="0"/>
              <a:t> ohjeisiin, RT‐kortteihin ja standardeihin </a:t>
            </a:r>
          </a:p>
          <a:p>
            <a:pPr marL="342900" indent="-342900" algn="l">
              <a:buFontTx/>
              <a:buChar char="-"/>
            </a:pPr>
            <a:r>
              <a:rPr lang="fi-FI" i="1" dirty="0"/>
              <a:t>•Ohjeita voi tehdä kuka tahansa taho</a:t>
            </a:r>
            <a:endParaRPr lang="en-US" i="1" dirty="0"/>
          </a:p>
          <a:p>
            <a:pPr algn="l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3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C0A2A284-3344-4B4F-8907-639609DBF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057" y="1456565"/>
            <a:ext cx="10581797" cy="2053397"/>
          </a:xfrm>
        </p:spPr>
        <p:txBody>
          <a:bodyPr/>
          <a:lstStyle/>
          <a:p>
            <a:r>
              <a:rPr lang="fi-FI" dirty="0"/>
              <a:t>Kosteudenhallintakoordinaattori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9C20BB76-F242-4346-80BD-C97E869D0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467" y="3169328"/>
            <a:ext cx="9108104" cy="2088472"/>
          </a:xfrm>
        </p:spPr>
        <p:txBody>
          <a:bodyPr>
            <a:normAutofit fontScale="92500"/>
          </a:bodyPr>
          <a:lstStyle/>
          <a:p>
            <a:endParaRPr lang="fi-FI" dirty="0"/>
          </a:p>
          <a:p>
            <a:r>
              <a:rPr lang="fi-FI" dirty="0"/>
              <a:t>Rakennushankkeeseen ryhtyvä nimeää jo hankesuunnitteluvaiheessa erityisen kosteudenhallinnan asiantuntijan, joka ohjaa ja valvoo onnistunutta kosteudenhallintaa ja rakennuksen terveellisyyttä rakennushankkeen kaikissa vaiheissa (kosteudenhallintakoordinaattori). Koordinaattori on syytä palkata suunnittelu- ja työmaaorganisaation ulkopuolelta</a:t>
            </a:r>
          </a:p>
        </p:txBody>
      </p:sp>
    </p:spTree>
    <p:extLst>
      <p:ext uri="{BB962C8B-B14F-4D97-AF65-F5344CB8AC3E}">
        <p14:creationId xmlns:p14="http://schemas.microsoft.com/office/powerpoint/2010/main" val="1714133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C0A2A284-3344-4B4F-8907-639609DBF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057" y="1456565"/>
            <a:ext cx="10581797" cy="2053397"/>
          </a:xfrm>
        </p:spPr>
        <p:txBody>
          <a:bodyPr/>
          <a:lstStyle/>
          <a:p>
            <a:r>
              <a:rPr lang="fi-FI" dirty="0"/>
              <a:t>Kosteudenhallintaselvitys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9C20BB76-F242-4346-80BD-C97E869D0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467" y="3169328"/>
            <a:ext cx="9108104" cy="2088472"/>
          </a:xfrm>
        </p:spPr>
        <p:txBody>
          <a:bodyPr>
            <a:normAutofit fontScale="85000" lnSpcReduction="20000"/>
          </a:bodyPr>
          <a:lstStyle/>
          <a:p>
            <a:endParaRPr lang="fi-FI" dirty="0"/>
          </a:p>
          <a:p>
            <a:r>
              <a:rPr lang="fi-FI" dirty="0"/>
              <a:t>Rakennushankkeeseen ryhtyvän yhdessä nimeämässä kosteudenhallintakoordinaattorin kanssa laati jo rakennushankkeen suunnittelun alkuvaiheissa suunnitelman kosteudenhallinnan laadun varmistamisesta rakennushankkeen kaikissa vaiheissa (kosteudenhallintaselvitys). Kosteudenhallintaselvityksen sisällöksi riittää Kuivaketju10 -toimintamallin käyttöönottamisesta ja hankkeeseen asetettavasta kosteudenhallintakoordinaattorista.</a:t>
            </a:r>
          </a:p>
        </p:txBody>
      </p:sp>
    </p:spTree>
    <p:extLst>
      <p:ext uri="{BB962C8B-B14F-4D97-AF65-F5344CB8AC3E}">
        <p14:creationId xmlns:p14="http://schemas.microsoft.com/office/powerpoint/2010/main" val="3215379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C0A2A284-3344-4B4F-8907-639609DBF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7962" y="1456565"/>
            <a:ext cx="9942605" cy="2053397"/>
          </a:xfrm>
        </p:spPr>
        <p:txBody>
          <a:bodyPr/>
          <a:lstStyle/>
          <a:p>
            <a:r>
              <a:rPr lang="fi-FI" dirty="0"/>
              <a:t>Kosteudenhallintasuunnitelma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9C20BB76-F242-4346-80BD-C97E869D0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7962" y="3187083"/>
            <a:ext cx="8868407" cy="2070717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Koostuu:</a:t>
            </a:r>
          </a:p>
          <a:p>
            <a:r>
              <a:rPr lang="fi-FI" dirty="0"/>
              <a:t>· kosteusriskien kartoittamisesta</a:t>
            </a:r>
          </a:p>
          <a:p>
            <a:r>
              <a:rPr lang="fi-FI" dirty="0"/>
              <a:t>· rakenteiden kuivumisaika-arvioista</a:t>
            </a:r>
          </a:p>
          <a:p>
            <a:r>
              <a:rPr lang="fi-FI" dirty="0"/>
              <a:t>· työmaaolosuhteiden hallinnan suunnittelusta</a:t>
            </a:r>
          </a:p>
          <a:p>
            <a:r>
              <a:rPr lang="fi-FI" dirty="0"/>
              <a:t>· kosteusmittaussuunnitelmasta</a:t>
            </a:r>
          </a:p>
          <a:p>
            <a:r>
              <a:rPr lang="fi-FI" dirty="0"/>
              <a:t>· organisoinnin, seurannan ja valvonnan järjestämisestä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767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2400" b="0" i="1" dirty="0"/>
              <a:t>”Kosteusvaurioiden aiheuttamat haitat ovat kansantalouden ja ihmisten terveyden kannalta merkittäviä. Jatkossa rakentamisen kosteudenhallintaa pystytään valvomaan paremmin”</a:t>
            </a:r>
            <a:endParaRPr lang="en-US" sz="24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/>
              <a:t>Kimmo </a:t>
            </a:r>
            <a:r>
              <a:rPr lang="en-US" dirty="0" err="1"/>
              <a:t>Tiilikainen</a:t>
            </a:r>
            <a:r>
              <a:rPr lang="en-US" dirty="0"/>
              <a:t>, </a:t>
            </a:r>
            <a:r>
              <a:rPr lang="fi-FI" dirty="0"/>
              <a:t>asunto-, energia- ja ympäristöministeri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8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Lähteet</a:t>
            </a:r>
            <a:r>
              <a:rPr lang="en-US" dirty="0"/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fi-FI" dirty="0"/>
              <a:t>Katja Outisen esitys muuttuvista kosteusmääräyksistä, rakennusvalvontapäivät. </a:t>
            </a:r>
          </a:p>
          <a:p>
            <a:pPr marL="342900" indent="-342900" algn="l">
              <a:buFontTx/>
              <a:buChar char="-"/>
            </a:pPr>
            <a:r>
              <a:rPr lang="fi-FI" dirty="0"/>
              <a:t>Ympäristöministeriön asetusrakennusten kosteusteknisestä toimivuudesta.</a:t>
            </a:r>
          </a:p>
          <a:p>
            <a:pPr marL="342900" indent="-342900" algn="l">
              <a:buFontTx/>
              <a:buChar char="-"/>
            </a:pPr>
            <a:r>
              <a:rPr lang="fi-FI" dirty="0"/>
              <a:t>Suomen rakentamismääräyskokoelma ympäristöministeriö, asunto- ja rakennusosasto. </a:t>
            </a:r>
          </a:p>
          <a:p>
            <a:pPr marL="342900" indent="-342900" algn="l">
              <a:buFontTx/>
              <a:buChar char="-"/>
            </a:pPr>
            <a:r>
              <a:rPr lang="fi-FI" dirty="0">
                <a:hlinkClick r:id="rId2"/>
              </a:rPr>
              <a:t>http://www.ym.fi/fi-FI/Maankaytto_ja_rakentaminen/Lainsaadanto_ja_ohjeet/Rakentamismaarayskokoelma/Terveellisyys</a:t>
            </a:r>
            <a:endParaRPr lang="fi-FI" dirty="0"/>
          </a:p>
          <a:p>
            <a:pPr marL="342900" indent="-342900" algn="l">
              <a:buFontTx/>
              <a:buChar char="-"/>
            </a:pPr>
            <a:endParaRPr lang="fi-FI" dirty="0"/>
          </a:p>
          <a:p>
            <a:pPr marL="342900" indent="-342900" algn="l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56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Lähteet</a:t>
            </a:r>
            <a:r>
              <a:rPr lang="en-US" dirty="0"/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fi-FI" dirty="0"/>
              <a:t>Asiamies Jani Kemppainen Rakennusteollisuus RT ry</a:t>
            </a:r>
          </a:p>
          <a:p>
            <a:pPr marL="342900" indent="-342900" algn="l">
              <a:buFontTx/>
              <a:buChar char="-"/>
            </a:pPr>
            <a:r>
              <a:rPr lang="fi-FI" dirty="0"/>
              <a:t>TOPTEN –rakennusvalvonnat</a:t>
            </a:r>
          </a:p>
          <a:p>
            <a:pPr marL="342900" indent="-342900" algn="l">
              <a:buFontTx/>
              <a:buChar char="-"/>
            </a:pPr>
            <a:r>
              <a:rPr lang="fi-FI" dirty="0"/>
              <a:t>Oulun rakennusvalvontavirasto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16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E9FC4358-4FDC-4F2C-BC9A-BA51AD639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Linkkejä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BD9B8210-EAD2-4C35-8003-ABAEED5C7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https://www.pksrava.fi/doc/tulkintakortit/MRL-117c01A.pdf</a:t>
            </a:r>
            <a:endParaRPr lang="fi-FI" dirty="0"/>
          </a:p>
          <a:p>
            <a:r>
              <a:rPr lang="fi-FI" dirty="0"/>
              <a:t>https://www.youtube.com/watch?v=1ueWaz8rmMM</a:t>
            </a:r>
          </a:p>
        </p:txBody>
      </p:sp>
    </p:spTree>
    <p:extLst>
      <p:ext uri="{BB962C8B-B14F-4D97-AF65-F5344CB8AC3E}">
        <p14:creationId xmlns:p14="http://schemas.microsoft.com/office/powerpoint/2010/main" val="152527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86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Sisältö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 err="1"/>
              <a:t>Mitkä</a:t>
            </a:r>
            <a:r>
              <a:rPr lang="en-US" dirty="0"/>
              <a:t> </a:t>
            </a:r>
            <a:r>
              <a:rPr lang="en-US" dirty="0" err="1"/>
              <a:t>asiat</a:t>
            </a:r>
            <a:r>
              <a:rPr lang="en-US" dirty="0"/>
              <a:t> </a:t>
            </a:r>
            <a:r>
              <a:rPr lang="en-US" dirty="0" err="1"/>
              <a:t>muuttuvat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5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Sisältö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 err="1"/>
              <a:t>Mitkä</a:t>
            </a:r>
            <a:r>
              <a:rPr lang="en-US" dirty="0"/>
              <a:t> </a:t>
            </a:r>
            <a:r>
              <a:rPr lang="en-US" dirty="0" err="1"/>
              <a:t>asiat</a:t>
            </a:r>
            <a:r>
              <a:rPr lang="en-US" dirty="0"/>
              <a:t> </a:t>
            </a:r>
            <a:r>
              <a:rPr lang="en-US" dirty="0" err="1"/>
              <a:t>muuttuvat</a:t>
            </a:r>
            <a:r>
              <a:rPr lang="en-US" dirty="0"/>
              <a:t>?</a:t>
            </a:r>
          </a:p>
          <a:p>
            <a:pPr marL="342900" indent="-342900" algn="l">
              <a:buFontTx/>
              <a:buChar char="-"/>
            </a:pP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asiat</a:t>
            </a:r>
            <a:r>
              <a:rPr lang="en-US" dirty="0"/>
              <a:t> </a:t>
            </a:r>
            <a:r>
              <a:rPr lang="en-US" dirty="0" err="1"/>
              <a:t>muuttuvat</a:t>
            </a:r>
            <a:r>
              <a:rPr lang="en-US" dirty="0"/>
              <a:t> </a:t>
            </a:r>
            <a:r>
              <a:rPr lang="en-US" dirty="0" err="1"/>
              <a:t>käytännössä</a:t>
            </a:r>
            <a:r>
              <a:rPr lang="en-US" dirty="0"/>
              <a:t>?</a:t>
            </a:r>
          </a:p>
          <a:p>
            <a:pPr marL="342900" indent="-342900" algn="l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1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Sisältö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 err="1"/>
              <a:t>Mitkä</a:t>
            </a:r>
            <a:r>
              <a:rPr lang="en-US" dirty="0"/>
              <a:t> </a:t>
            </a:r>
            <a:r>
              <a:rPr lang="en-US" dirty="0" err="1"/>
              <a:t>asiat</a:t>
            </a:r>
            <a:r>
              <a:rPr lang="en-US" dirty="0"/>
              <a:t> </a:t>
            </a:r>
            <a:r>
              <a:rPr lang="en-US" dirty="0" err="1"/>
              <a:t>muuttuvat</a:t>
            </a:r>
            <a:r>
              <a:rPr lang="en-US" dirty="0"/>
              <a:t>?</a:t>
            </a:r>
          </a:p>
          <a:p>
            <a:pPr marL="342900" indent="-342900" algn="l">
              <a:buFontTx/>
              <a:buChar char="-"/>
            </a:pP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asiat</a:t>
            </a:r>
            <a:r>
              <a:rPr lang="en-US" dirty="0"/>
              <a:t> </a:t>
            </a:r>
            <a:r>
              <a:rPr lang="en-US" dirty="0" err="1"/>
              <a:t>muuttuvat</a:t>
            </a:r>
            <a:r>
              <a:rPr lang="en-US" dirty="0"/>
              <a:t> </a:t>
            </a:r>
            <a:r>
              <a:rPr lang="en-US" dirty="0" err="1"/>
              <a:t>käytännössä</a:t>
            </a:r>
            <a:r>
              <a:rPr lang="en-US" dirty="0"/>
              <a:t>?</a:t>
            </a:r>
          </a:p>
          <a:p>
            <a:pPr marL="342900" indent="-342900" algn="l">
              <a:buFontTx/>
              <a:buChar char="-"/>
            </a:pPr>
            <a:r>
              <a:rPr lang="en-US" dirty="0" err="1" smtClean="0"/>
              <a:t>Yleinen</a:t>
            </a:r>
            <a:r>
              <a:rPr lang="en-US" dirty="0" smtClean="0"/>
              <a:t> </a:t>
            </a:r>
            <a:r>
              <a:rPr lang="en-US" dirty="0" err="1" smtClean="0"/>
              <a:t>vaikutus</a:t>
            </a:r>
            <a:r>
              <a:rPr lang="en-US" dirty="0" smtClean="0"/>
              <a:t> </a:t>
            </a:r>
            <a:r>
              <a:rPr lang="en-US" dirty="0" err="1" smtClean="0"/>
              <a:t>osapuoliin</a:t>
            </a:r>
            <a:endParaRPr lang="en-US" dirty="0" smtClean="0"/>
          </a:p>
          <a:p>
            <a:pPr marL="342900" indent="-342900" algn="l">
              <a:buFontTx/>
              <a:buChar char="-"/>
            </a:pPr>
            <a:endParaRPr lang="en-US" dirty="0"/>
          </a:p>
          <a:p>
            <a:pPr marL="342900" indent="-342900" algn="l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9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Mitkä</a:t>
            </a:r>
            <a:r>
              <a:rPr lang="en-US" dirty="0"/>
              <a:t> </a:t>
            </a:r>
            <a:r>
              <a:rPr lang="en-US" dirty="0" err="1"/>
              <a:t>asiat</a:t>
            </a:r>
            <a:r>
              <a:rPr lang="en-US" dirty="0"/>
              <a:t> </a:t>
            </a:r>
            <a:r>
              <a:rPr lang="en-US" dirty="0" err="1"/>
              <a:t>muuttuvat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9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725863"/>
            <a:ext cx="8750037" cy="1655762"/>
          </a:xfrm>
        </p:spPr>
        <p:txBody>
          <a:bodyPr/>
          <a:lstStyle/>
          <a:p>
            <a:pPr algn="l"/>
            <a:endParaRPr lang="en-US" dirty="0"/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="" xmlns:a16="http://schemas.microsoft.com/office/drawing/2014/main" id="{E6A92D4F-C1F8-4047-91C1-A1C99B93C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162" y="247650"/>
            <a:ext cx="6086475" cy="603701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="" xmlns:a16="http://schemas.microsoft.com/office/drawing/2014/main" id="{B715634A-9E5C-4428-B082-6F302D218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876" y="123825"/>
            <a:ext cx="2517023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1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725863"/>
            <a:ext cx="8750037" cy="1655762"/>
          </a:xfrm>
        </p:spPr>
        <p:txBody>
          <a:bodyPr/>
          <a:lstStyle/>
          <a:p>
            <a:pPr algn="l"/>
            <a:endParaRPr lang="en-US" dirty="0"/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="" xmlns:a16="http://schemas.microsoft.com/office/drawing/2014/main" id="{241AEA2B-5A60-48F7-9867-C34E243DE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311" y="1738252"/>
            <a:ext cx="7470239" cy="51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7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725863"/>
            <a:ext cx="8750037" cy="1655762"/>
          </a:xfrm>
        </p:spPr>
        <p:txBody>
          <a:bodyPr/>
          <a:lstStyle/>
          <a:p>
            <a:pPr algn="l"/>
            <a:endParaRPr lang="en-US" dirty="0"/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2" name="Kuva 1">
            <a:extLst>
              <a:ext uri="{FF2B5EF4-FFF2-40B4-BE49-F238E27FC236}">
                <a16:creationId xmlns="" xmlns:a16="http://schemas.microsoft.com/office/drawing/2014/main" id="{7E2612AC-9090-44C3-A421-184E25E0F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595562"/>
            <a:ext cx="8001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kkelin kaupun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4E8D"/>
      </a:accent1>
      <a:accent2>
        <a:srgbClr val="61BAEA"/>
      </a:accent2>
      <a:accent3>
        <a:srgbClr val="71767D"/>
      </a:accent3>
      <a:accent4>
        <a:srgbClr val="FFD500"/>
      </a:accent4>
      <a:accent5>
        <a:srgbClr val="F07E26"/>
      </a:accent5>
      <a:accent6>
        <a:srgbClr val="5DA740"/>
      </a:accent6>
      <a:hlink>
        <a:srgbClr val="0563C1"/>
      </a:hlink>
      <a:folHlink>
        <a:srgbClr val="5AA6F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wic_System_Copyright xmlns="http://schemas.microsoft.com/sharepoint/v3/fields" xsi:nil="true"/>
    <ImageCreateDate xmlns="88CB32D7-F406-4CB7-99AE-2C8347461E8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uva" ma:contentTypeID="0x0101009148F5A04DDD49CBA7127AADA5FB792B00AADE34325A8B49CDA8BB4DB53328F214005D53AE0FA123854DA56AA28799978403" ma:contentTypeVersion="1" ma:contentTypeDescription="Lataa kuva palvelimeen." ma:contentTypeScope="" ma:versionID="113a151ef594a471db4010951406ff82">
  <xsd:schema xmlns:xsd="http://www.w3.org/2001/XMLSchema" xmlns:xs="http://www.w3.org/2001/XMLSchema" xmlns:p="http://schemas.microsoft.com/office/2006/metadata/properties" xmlns:ns1="http://schemas.microsoft.com/sharepoint/v3" xmlns:ns2="88CB32D7-F406-4CB7-99AE-2C8347461E85" xmlns:ns3="http://schemas.microsoft.com/sharepoint/v3/fields" targetNamespace="http://schemas.microsoft.com/office/2006/metadata/properties" ma:root="true" ma:fieldsID="e82010486fe34e8b2ddbed83bb74863d" ns1:_="" ns2:_="" ns3:_="">
    <xsd:import namespace="http://schemas.microsoft.com/sharepoint/v3"/>
    <xsd:import namespace="88CB32D7-F406-4CB7-99AE-2C8347461E8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polk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edostotyyppi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tiedostotyyppi" ma:hidden="true" ma:internalName="HTML_x0020_File_x0020_Type" ma:readOnly="true">
      <xsd:simpleType>
        <xsd:restriction base="dms:Text"/>
      </xsd:simpleType>
    </xsd:element>
    <xsd:element name="FSObjType" ma:index="11" nillable="true" ma:displayName="Kohteen tyyppi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32D7-F406-4CB7-99AE-2C8347461E8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Pikkukuva on olemassa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Esikatselu on olemassa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eveys" ma:internalName="ImageWidth" ma:readOnly="true">
      <xsd:simpleType>
        <xsd:restriction base="dms:Unknown"/>
      </xsd:simpleType>
    </xsd:element>
    <xsd:element name="ImageHeight" ma:index="22" nillable="true" ma:displayName="Korkeus" ma:internalName="ImageHeight" ma:readOnly="true">
      <xsd:simpleType>
        <xsd:restriction base="dms:Unknown"/>
      </xsd:simpleType>
    </xsd:element>
    <xsd:element name="ImageCreateDate" ma:index="25" nillable="true" ma:displayName="Kuvattu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kijänoikeus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Tekijä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 ma:index="23" ma:displayName="Kommentit"/>
        <xsd:element name="keywords" minOccurs="0" maxOccurs="1" type="xsd:string" ma:index="14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CCBBF5-5B3B-439B-8DE5-E72FFE651A1F}">
  <ds:schemaRefs>
    <ds:schemaRef ds:uri="http://purl.org/dc/terms/"/>
    <ds:schemaRef ds:uri="http://purl.org/dc/elements/1.1/"/>
    <ds:schemaRef ds:uri="http://purl.org/dc/dcmitype/"/>
    <ds:schemaRef ds:uri="88CB32D7-F406-4CB7-99AE-2C8347461E85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11F9F959-C5BC-4C83-B3BC-B250152958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8CB32D7-F406-4CB7-99AE-2C8347461E85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7EBE41-9892-4261-BEA6-ABB3C92818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195</Words>
  <Application>Microsoft Office PowerPoint</Application>
  <PresentationFormat>Mukautettu</PresentationFormat>
  <Paragraphs>50</Paragraphs>
  <Slides>23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4" baseType="lpstr">
      <vt:lpstr>Office Theme</vt:lpstr>
      <vt:lpstr>Ympäristöministeriön asetus rakennusten kosteusteknisestä toimivuudesta</vt:lpstr>
      <vt:lpstr>”Kosteusvaurioiden aiheuttamat haitat ovat kansantalouden ja ihmisten terveyden kannalta merkittäviä. Jatkossa rakentamisen kosteudenhallintaa pystytään valvomaan paremmin”</vt:lpstr>
      <vt:lpstr>Sisältö</vt:lpstr>
      <vt:lpstr>Sisältö</vt:lpstr>
      <vt:lpstr>Sisältö</vt:lpstr>
      <vt:lpstr>Mitkä asiat muuttuvat?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Vaikutus hankkeiden osapuoliin</vt:lpstr>
      <vt:lpstr>Lisätietoa</vt:lpstr>
      <vt:lpstr>Kosteudenhallintakoordinaattori</vt:lpstr>
      <vt:lpstr>Kosteudenhallintaselvitys</vt:lpstr>
      <vt:lpstr>Kosteudenhallintasuunnitelma</vt:lpstr>
      <vt:lpstr>Lähteet:</vt:lpstr>
      <vt:lpstr>Lähteet:</vt:lpstr>
      <vt:lpstr>Linkkejä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Aino-Maria Vuoti</dc:creator>
  <cp:lastModifiedBy>Valjakka Sari Anne</cp:lastModifiedBy>
  <cp:revision>55</cp:revision>
  <dcterms:created xsi:type="dcterms:W3CDTF">2017-05-02T09:07:37Z</dcterms:created>
  <dcterms:modified xsi:type="dcterms:W3CDTF">2018-04-09T05:16:36Z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0x0101009148F5A04DDD49CBA7127AADA5FB792B00AADE34325A8B49CDA8BB4DB53328F214005D53AE0FA123854DA56AA28799978403</vt:lpwstr>
  </property>
</Properties>
</file>