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79" r:id="rId7"/>
    <p:sldId id="280" r:id="rId8"/>
    <p:sldId id="261" r:id="rId9"/>
    <p:sldId id="262" r:id="rId10"/>
    <p:sldId id="264" r:id="rId11"/>
    <p:sldId id="266" r:id="rId12"/>
    <p:sldId id="269" r:id="rId13"/>
    <p:sldId id="270" r:id="rId14"/>
    <p:sldId id="271" r:id="rId15"/>
    <p:sldId id="272" r:id="rId16"/>
    <p:sldId id="273" r:id="rId17"/>
    <p:sldId id="275" r:id="rId18"/>
    <p:sldId id="27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87D"/>
    <a:srgbClr val="46B1E8"/>
    <a:srgbClr val="FCD01F"/>
    <a:srgbClr val="57B1D8"/>
    <a:srgbClr val="CC4E6A"/>
    <a:srgbClr val="922A7D"/>
    <a:srgbClr val="E77A39"/>
    <a:srgbClr val="C4D64B"/>
    <a:srgbClr val="56A44D"/>
    <a:srgbClr val="5E6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8210" autoAdjust="0"/>
    <p:restoredTop sz="94585" autoAdjust="0"/>
  </p:normalViewPr>
  <p:slideViewPr>
    <p:cSldViewPr snapToGrid="0" snapToObjects="1">
      <p:cViewPr>
        <p:scale>
          <a:sx n="75" d="100"/>
          <a:sy n="75" d="100"/>
        </p:scale>
        <p:origin x="-2814" y="-10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FA53D-B097-4448-9809-9BCE5039BF22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E671D-C14B-3E46-8572-C66E7160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48753" r="24931"/>
          <a:stretch/>
        </p:blipFill>
        <p:spPr>
          <a:xfrm>
            <a:off x="0" y="-139700"/>
            <a:ext cx="12204700" cy="703902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2700" y="2257063"/>
            <a:ext cx="12217400" cy="2650602"/>
          </a:xfrm>
          <a:prstGeom prst="rect">
            <a:avLst/>
          </a:prstGeom>
          <a:solidFill>
            <a:srgbClr val="21487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2550296"/>
            <a:ext cx="8750037" cy="1762185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83" y="6213661"/>
            <a:ext cx="3924434" cy="67906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2022134" y="489197"/>
            <a:ext cx="2827658" cy="811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500" b="0" dirty="0" err="1" smtClean="0">
                <a:solidFill>
                  <a:schemeClr val="bg1"/>
                </a:solidFill>
              </a:rPr>
              <a:t>Saimaan</a:t>
            </a:r>
            <a:r>
              <a:rPr lang="en-US" sz="2500" b="0" dirty="0" smtClean="0">
                <a:solidFill>
                  <a:schemeClr val="bg1"/>
                </a:solidFill>
              </a:rPr>
              <a:t> </a:t>
            </a:r>
            <a:r>
              <a:rPr lang="en-US" sz="2500" b="0" dirty="0" err="1" smtClean="0">
                <a:solidFill>
                  <a:schemeClr val="bg1"/>
                </a:solidFill>
              </a:rPr>
              <a:t>rannalla</a:t>
            </a:r>
            <a:r>
              <a:rPr lang="en-US" sz="2500" b="0" dirty="0" smtClean="0">
                <a:solidFill>
                  <a:schemeClr val="bg1"/>
                </a:solidFill>
              </a:rPr>
              <a:t>.</a:t>
            </a:r>
            <a:endParaRPr lang="en-US" sz="25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isältö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63" y="491142"/>
            <a:ext cx="9437424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7963" y="1681163"/>
            <a:ext cx="45985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7963" y="2505075"/>
            <a:ext cx="45985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3316" y="1681163"/>
            <a:ext cx="46420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3316" y="2505075"/>
            <a:ext cx="464207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7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ieni otsik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63" y="491142"/>
            <a:ext cx="9435836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ullet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81" y="491142"/>
            <a:ext cx="9281319" cy="809246"/>
          </a:xfrm>
        </p:spPr>
        <p:txBody>
          <a:bodyPr anchor="ctr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90" y="1678894"/>
            <a:ext cx="5544897" cy="41821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2481" y="1678894"/>
            <a:ext cx="3541241" cy="418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ullet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81" y="457200"/>
            <a:ext cx="9281319" cy="843188"/>
          </a:xfrm>
        </p:spPr>
        <p:txBody>
          <a:bodyPr anchor="ctr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05376" y="1435261"/>
            <a:ext cx="5950011" cy="44257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2480" y="1435261"/>
            <a:ext cx="3110707" cy="44337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ullet pysty vaaka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20" y="491142"/>
            <a:ext cx="9351380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Bullet pysty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44554" y="2071867"/>
            <a:ext cx="809245" cy="4105095"/>
          </a:xfrm>
        </p:spPr>
        <p:txBody>
          <a:bodyPr vert="eaVer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26649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0197" y="554359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1" y="6794330"/>
            <a:ext cx="12192001" cy="63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61" y="5521123"/>
            <a:ext cx="10370017" cy="1096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4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B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B1D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5 TUM.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B1D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08" y="491142"/>
            <a:ext cx="9330791" cy="809246"/>
          </a:xfrm>
        </p:spPr>
        <p:txBody>
          <a:bodyPr>
            <a:normAutofit/>
          </a:bodyPr>
          <a:lstStyle>
            <a:lvl1pPr>
              <a:defRPr sz="2500" b="1" i="0">
                <a:latin typeface="+mn-lt"/>
                <a:ea typeface="Cairo SemiBold" charset="0"/>
                <a:cs typeface="Cairo Semi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008" y="1825625"/>
            <a:ext cx="9330792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23008" y="6356350"/>
            <a:ext cx="1558392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442" y="491142"/>
            <a:ext cx="9270357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3442" y="1825625"/>
            <a:ext cx="451412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190" y="1825625"/>
            <a:ext cx="458261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3442" y="6356350"/>
            <a:ext cx="149795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74F6-6B15-DC4F-9684-79ED48AEF63F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1" r:id="rId3"/>
    <p:sldLayoutId id="2147483662" r:id="rId4"/>
    <p:sldLayoutId id="2147483660" r:id="rId5"/>
    <p:sldLayoutId id="2147483663" r:id="rId6"/>
    <p:sldLayoutId id="2147483664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 err="1" smtClean="0"/>
              <a:t>Rakennusten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vesi</a:t>
            </a:r>
            <a:r>
              <a:rPr lang="en-US" dirty="0" smtClean="0"/>
              <a:t>- ja </a:t>
            </a:r>
            <a:r>
              <a:rPr lang="en-US" dirty="0" err="1" smtClean="0"/>
              <a:t>viemärilaitteistot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8750037" cy="1170334"/>
          </a:xfrm>
        </p:spPr>
        <p:txBody>
          <a:bodyPr/>
          <a:lstStyle/>
          <a:p>
            <a:r>
              <a:rPr lang="fi-FI" sz="4000" dirty="0" smtClean="0"/>
              <a:t>Vesilaitteiston </a:t>
            </a:r>
            <a:r>
              <a:rPr lang="fi-FI" sz="4000" dirty="0" smtClean="0"/>
              <a:t>sulku- ja varolaitteet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7962" y="1498600"/>
            <a:ext cx="8750037" cy="33782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Sulkuventtiileiden on sijaittava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Talo- / huoneistokohtaisesti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Pystyjakojohdoissa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Jakojohtoon asennettujen laitteiden </a:t>
            </a:r>
            <a:r>
              <a:rPr lang="fi-FI" dirty="0" smtClean="0"/>
              <a:t>molemmin puolin</a:t>
            </a:r>
            <a:endParaRPr lang="fi-FI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Ennen laitetta tai kalustetta, joka on liitetty kytkentäjohtoon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Vesimittareiden </a:t>
            </a:r>
            <a:r>
              <a:rPr lang="fi-FI" dirty="0" smtClean="0"/>
              <a:t>molemmin puolin</a:t>
            </a:r>
          </a:p>
          <a:p>
            <a:pPr lvl="1" algn="l"/>
            <a:endParaRPr lang="fi-FI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Lämpimän käyttöveden laitteistossa on oltava varolaite ylipaineen estämiseksi</a:t>
            </a:r>
          </a:p>
          <a:p>
            <a:pPr lvl="1"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23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8750037" cy="954434"/>
          </a:xfrm>
        </p:spPr>
        <p:txBody>
          <a:bodyPr>
            <a:normAutofit/>
          </a:bodyPr>
          <a:lstStyle/>
          <a:p>
            <a:r>
              <a:rPr lang="fi-FI" sz="4000" dirty="0" smtClean="0"/>
              <a:t>Vesilaitteiston käyttöönoton mittaukset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7962" y="1384301"/>
            <a:ext cx="8750037" cy="29337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Erityisalan (KVV) työnjohtajan on huolehdittava, että: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Vesilaitteiston tiiviys on varmistettu vesipainekokeella, 20§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Vesijohtolaitteisto on huuhdeltu talousvedellä ennen käyttöönottoa, 21§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Vesilaitteiston paine ja vesikalusteiden virtaamat on mitattu, säädetty ja todettu suunnitelmien mukaisiksi ,23§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Kiertojohdon virtaama on mitattu ja säädetty, 24§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00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8750037" cy="979834"/>
          </a:xfrm>
        </p:spPr>
        <p:txBody>
          <a:bodyPr>
            <a:normAutofit/>
          </a:bodyPr>
          <a:lstStyle/>
          <a:p>
            <a:r>
              <a:rPr lang="fi-FI" sz="4000" dirty="0" smtClean="0"/>
              <a:t>Rakennuksen jätevesilaitteisto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7962" y="1594263"/>
            <a:ext cx="9308838" cy="277453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Vesipisteen yhteydessä on oltava viemäripiste, joka on liitetty viemäriin viemärikalusteen </a:t>
            </a:r>
            <a:r>
              <a:rPr lang="fi-FI" dirty="0" smtClean="0"/>
              <a:t>kautta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Poikkeuksena vesiposti, hätäsuihku, yksittäinen </a:t>
            </a:r>
            <a:r>
              <a:rPr lang="fi-FI" dirty="0" err="1" smtClean="0"/>
              <a:t>astienpesukone</a:t>
            </a:r>
            <a:r>
              <a:rPr lang="fi-FI" dirty="0" smtClean="0"/>
              <a:t> tai juomalaite</a:t>
            </a:r>
            <a:endParaRPr lang="fi-FI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Lattiakaivoon voi liittää enintään kaksi kuivakaivoa, jotka voivat sijaita enintään kolmen metrin päässä lattiakaivosta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Kylmässä tilassa olevan tuuletusviemärin on oltava lämmöneristetty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7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8750037" cy="992534"/>
          </a:xfrm>
        </p:spPr>
        <p:txBody>
          <a:bodyPr>
            <a:normAutofit/>
          </a:bodyPr>
          <a:lstStyle/>
          <a:p>
            <a:r>
              <a:rPr lang="fi-FI" sz="4000" dirty="0" smtClean="0"/>
              <a:t>Rakennuksen jätevesilaitteisto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7962" y="1549400"/>
            <a:ext cx="8750037" cy="34925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Lattiakaivolla varustettavat tilat: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Suihkutilat sekä kylpyhuone/pesutupa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Lämmönjakohuone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IV-konehuone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Yleiseen käyttöön tarkoitettu WC-tila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Tekninen </a:t>
            </a:r>
            <a:r>
              <a:rPr lang="fi-FI" dirty="0" smtClean="0"/>
              <a:t>tila, jossa vesivahingon mahdollisuus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Vesihuuhtelulla puhdistettava </a:t>
            </a:r>
            <a:r>
              <a:rPr lang="fi-FI" dirty="0" smtClean="0"/>
              <a:t>erityistila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Autonpesupaikka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6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8750037" cy="1310034"/>
          </a:xfrm>
        </p:spPr>
        <p:txBody>
          <a:bodyPr>
            <a:normAutofit/>
          </a:bodyPr>
          <a:lstStyle/>
          <a:p>
            <a:r>
              <a:rPr lang="fi-FI" sz="4000" dirty="0" smtClean="0"/>
              <a:t>Olosuhteiden </a:t>
            </a:r>
            <a:r>
              <a:rPr lang="fi-FI" sz="4000" dirty="0" smtClean="0"/>
              <a:t>huomioon ottaminen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006862" y="1498600"/>
            <a:ext cx="8750037" cy="28702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Viemärin on kestettävä maasta aiheutuva kuormitus, syövyttävyys sekä maaperän painuminen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Pohjavesialueella sijaitsevan paineviemärin vuodon on oltava havaittavissa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Maahan asennettavien vesijohtojen ja viemärien on oltava tunnistettavissa ja niiden on sijaittava erillään toisistaan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Kantavan laatan alla sijaitsevat viemärit sijoitetaan tuuletettuun, kuljettavaan kuivaan tilaan jonka korkeus 0,8m.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20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8750037" cy="1462434"/>
          </a:xfrm>
        </p:spPr>
        <p:txBody>
          <a:bodyPr>
            <a:normAutofit/>
          </a:bodyPr>
          <a:lstStyle/>
          <a:p>
            <a:r>
              <a:rPr lang="fi-FI" sz="4000" dirty="0" smtClean="0"/>
              <a:t>Hulevedet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7962" y="1981200"/>
            <a:ext cx="8750037" cy="32766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Pää- ja erityissuunnittelijan on suunniteltava hulevesijärjestelmä niin, että ensisijainen ratkaisu hulevesien poistamiseksi on niiden viivyttäminen ja imeyttäminen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Sisäpuolisten hulevesiviemäreiden tiiveyden toteamisesta merkintä tarkastusasiakirjaan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Kuntaliiton hulevesiopas 2012 /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92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8750037" cy="1360834"/>
          </a:xfrm>
        </p:spPr>
        <p:txBody>
          <a:bodyPr>
            <a:normAutofit/>
          </a:bodyPr>
          <a:lstStyle/>
          <a:p>
            <a:r>
              <a:rPr lang="fi-FI" sz="4000" dirty="0" smtClean="0"/>
              <a:t>Asetuksen keskeiset muutokset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7962" y="1568863"/>
            <a:ext cx="9562838" cy="405723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Soveltamisala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Suunnitelmasta käytävä ilmi vesi- ja viemärilaitteistossa käytettävät osat, tuotteet ja materiaalit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Veden laatu on oltava tiedossa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Lämpimän käyttöveden kiertojohtoon liitettävien </a:t>
            </a:r>
            <a:r>
              <a:rPr lang="fi-FI" dirty="0" err="1" smtClean="0"/>
              <a:t>lämmönluovuttimien</a:t>
            </a:r>
            <a:r>
              <a:rPr lang="fi-FI" dirty="0" smtClean="0"/>
              <a:t> rajoitukset / kiellot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Lattiakaivolliset tilat sekä sulkuventtiileiden sijainnit asetuksen tasolle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Tarkennuksen hulevesien poisjohtamiseen kiinteistöllä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45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8750037" cy="1030634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Soveltamisala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1955800"/>
            <a:ext cx="8750037" cy="33020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Ympäristöministeriön</a:t>
            </a:r>
            <a:r>
              <a:rPr lang="en-US" dirty="0" smtClean="0"/>
              <a:t> </a:t>
            </a:r>
            <a:r>
              <a:rPr lang="en-US" dirty="0" err="1" smtClean="0"/>
              <a:t>asetus</a:t>
            </a:r>
            <a:r>
              <a:rPr lang="en-US" dirty="0" smtClean="0"/>
              <a:t> </a:t>
            </a:r>
            <a:r>
              <a:rPr lang="en-US" dirty="0" err="1" smtClean="0"/>
              <a:t>rakennusten</a:t>
            </a:r>
            <a:r>
              <a:rPr lang="en-US" dirty="0" smtClean="0"/>
              <a:t> </a:t>
            </a:r>
            <a:r>
              <a:rPr lang="en-US" dirty="0" err="1" smtClean="0"/>
              <a:t>vesi</a:t>
            </a:r>
            <a:r>
              <a:rPr lang="en-US" dirty="0" smtClean="0"/>
              <a:t>- ja </a:t>
            </a:r>
            <a:r>
              <a:rPr lang="en-US" dirty="0" err="1" smtClean="0"/>
              <a:t>viemärilaitteistoista</a:t>
            </a:r>
            <a:r>
              <a:rPr lang="en-US" dirty="0"/>
              <a:t> </a:t>
            </a:r>
            <a:r>
              <a:rPr lang="en-US" dirty="0" err="1" smtClean="0"/>
              <a:t>korvaa</a:t>
            </a:r>
            <a:r>
              <a:rPr lang="en-US" dirty="0" smtClean="0"/>
              <a:t> </a:t>
            </a:r>
            <a:r>
              <a:rPr lang="en-US" dirty="0" err="1" smtClean="0"/>
              <a:t>Suomen</a:t>
            </a:r>
            <a:r>
              <a:rPr lang="en-US" dirty="0" smtClean="0"/>
              <a:t> </a:t>
            </a:r>
            <a:r>
              <a:rPr lang="en-US" dirty="0" err="1" smtClean="0"/>
              <a:t>rakentamismääräyskokoelman</a:t>
            </a:r>
            <a:r>
              <a:rPr lang="en-US" dirty="0" smtClean="0"/>
              <a:t> </a:t>
            </a:r>
            <a:r>
              <a:rPr lang="en-US" dirty="0" err="1" smtClean="0"/>
              <a:t>osan</a:t>
            </a:r>
            <a:r>
              <a:rPr lang="en-US" dirty="0" smtClean="0"/>
              <a:t> D1/2007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Asetus</a:t>
            </a:r>
            <a:r>
              <a:rPr lang="en-US" dirty="0" smtClean="0"/>
              <a:t> </a:t>
            </a:r>
            <a:r>
              <a:rPr lang="en-US" dirty="0" err="1" smtClean="0"/>
              <a:t>koskee</a:t>
            </a:r>
            <a:r>
              <a:rPr lang="en-US" dirty="0" smtClean="0"/>
              <a:t> </a:t>
            </a:r>
            <a:r>
              <a:rPr lang="en-US" dirty="0" err="1" smtClean="0"/>
              <a:t>myös</a:t>
            </a:r>
            <a:r>
              <a:rPr lang="en-US" dirty="0" smtClean="0"/>
              <a:t> </a:t>
            </a:r>
            <a:r>
              <a:rPr lang="en-US" dirty="0" err="1" smtClean="0"/>
              <a:t>rakennuksen</a:t>
            </a:r>
            <a:r>
              <a:rPr lang="en-US" dirty="0" smtClean="0"/>
              <a:t> </a:t>
            </a:r>
            <a:r>
              <a:rPr lang="en-US" dirty="0" err="1" smtClean="0"/>
              <a:t>laajennusta</a:t>
            </a:r>
            <a:r>
              <a:rPr lang="en-US" dirty="0" smtClean="0"/>
              <a:t>, </a:t>
            </a:r>
            <a:r>
              <a:rPr lang="en-US" dirty="0" err="1" smtClean="0"/>
              <a:t>korjaus</a:t>
            </a:r>
            <a:r>
              <a:rPr lang="en-US" dirty="0" smtClean="0"/>
              <a:t>- tai </a:t>
            </a:r>
            <a:r>
              <a:rPr lang="en-US" dirty="0" err="1" smtClean="0"/>
              <a:t>muutostyötä</a:t>
            </a:r>
            <a:r>
              <a:rPr lang="en-US" dirty="0" smtClean="0"/>
              <a:t> </a:t>
            </a:r>
            <a:r>
              <a:rPr lang="en-US" dirty="0" err="1" smtClean="0"/>
              <a:t>sekä</a:t>
            </a:r>
            <a:r>
              <a:rPr lang="en-US" dirty="0" smtClean="0"/>
              <a:t> </a:t>
            </a:r>
            <a:r>
              <a:rPr lang="en-US" dirty="0" err="1" smtClean="0"/>
              <a:t>käyttötarkoituksen</a:t>
            </a:r>
            <a:r>
              <a:rPr lang="en-US" dirty="0" smtClean="0"/>
              <a:t> </a:t>
            </a:r>
            <a:r>
              <a:rPr lang="en-US" dirty="0" err="1" smtClean="0"/>
              <a:t>muutosta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Asetus</a:t>
            </a:r>
            <a:r>
              <a:rPr lang="en-US" dirty="0" smtClean="0"/>
              <a:t> on </a:t>
            </a:r>
            <a:r>
              <a:rPr lang="en-US" dirty="0" err="1" smtClean="0"/>
              <a:t>tullut</a:t>
            </a:r>
            <a:r>
              <a:rPr lang="en-US" dirty="0" smtClean="0"/>
              <a:t> </a:t>
            </a:r>
            <a:r>
              <a:rPr lang="en-US" dirty="0" err="1" smtClean="0"/>
              <a:t>voimaan</a:t>
            </a:r>
            <a:r>
              <a:rPr lang="en-US" dirty="0" smtClean="0"/>
              <a:t> 1.1.2018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8750037" cy="1119534"/>
          </a:xfrm>
        </p:spPr>
        <p:txBody>
          <a:bodyPr>
            <a:normAutofit/>
          </a:bodyPr>
          <a:lstStyle/>
          <a:p>
            <a:r>
              <a:rPr lang="fi-FI" sz="4000" dirty="0" smtClean="0"/>
              <a:t>Soveltamisala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7962" y="2235200"/>
            <a:ext cx="8750037" cy="30226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Määräyksissä ei isoja sisällöllisiä muutoksia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Opas asetuksesta </a:t>
            </a:r>
            <a:r>
              <a:rPr lang="fi-FI" dirty="0" smtClean="0"/>
              <a:t>julkaistu </a:t>
            </a:r>
            <a:r>
              <a:rPr lang="fi-FI" dirty="0" err="1" smtClean="0"/>
              <a:t>talotekniikkainfo.fi</a:t>
            </a:r>
            <a:r>
              <a:rPr lang="fi-FI" dirty="0" smtClean="0"/>
              <a:t> sivustolla</a:t>
            </a:r>
            <a:endParaRPr lang="fi-FI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Mitoitusohjeet oppaisiin, ei asetukseen</a:t>
            </a:r>
          </a:p>
          <a:p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6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9524738" cy="1754534"/>
          </a:xfrm>
        </p:spPr>
        <p:txBody>
          <a:bodyPr>
            <a:normAutofit/>
          </a:bodyPr>
          <a:lstStyle/>
          <a:p>
            <a:r>
              <a:rPr lang="fi-FI" sz="4000" dirty="0" smtClean="0"/>
              <a:t>Kiinteistöjen vesi- ja </a:t>
            </a:r>
            <a:r>
              <a:rPr lang="fi-FI" sz="4000" dirty="0"/>
              <a:t>viemärilaitteistojen suunnittelu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27100" y="2603500"/>
            <a:ext cx="9740899" cy="26543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Pääsuunnittelijan, erityissuunnittelijan ja rakennussuunnittelijan on tehtäviensä mukaisesti huolehdittava rakennuksen suunnittelussa siitä, että rakennus täyttää käyttötarkoituksen mukaisesti vesi- ja viemärilaitteistojen turvallisuuteen, terveellisyyteen, käyttövarmuuteen, kestävyyteen ja energiatehokkuuteen vaikuttavat vaatimukset.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Suunnitelmasta </a:t>
            </a:r>
            <a:r>
              <a:rPr lang="fi-FI" dirty="0" smtClean="0"/>
              <a:t>on käytävä ilmi vesi- ja viemärilaitteistoissa </a:t>
            </a:r>
            <a:r>
              <a:rPr lang="fi-FI" dirty="0" smtClean="0"/>
              <a:t>käytettävät </a:t>
            </a:r>
            <a:r>
              <a:rPr lang="fi-FI" dirty="0" smtClean="0"/>
              <a:t>osat, tuotteet ja materiaalit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852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8750037" cy="108143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/>
              <a:t>Veden</a:t>
            </a:r>
            <a:r>
              <a:rPr lang="en-US" sz="4000" dirty="0" smtClean="0"/>
              <a:t> </a:t>
            </a:r>
            <a:r>
              <a:rPr lang="en-US" sz="4000" dirty="0" err="1" smtClean="0"/>
              <a:t>laatu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562" y="1536701"/>
            <a:ext cx="8750037" cy="26543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Vesilaitteistoon</a:t>
            </a:r>
            <a:r>
              <a:rPr lang="en-US" dirty="0" smtClean="0"/>
              <a:t> </a:t>
            </a:r>
            <a:r>
              <a:rPr lang="en-US" dirty="0" err="1" smtClean="0"/>
              <a:t>johdetun</a:t>
            </a:r>
            <a:r>
              <a:rPr lang="en-US" dirty="0" smtClean="0"/>
              <a:t> </a:t>
            </a:r>
            <a:r>
              <a:rPr lang="en-US" dirty="0" err="1" smtClean="0"/>
              <a:t>veden</a:t>
            </a:r>
            <a:r>
              <a:rPr lang="en-US" dirty="0" smtClean="0"/>
              <a:t> </a:t>
            </a:r>
            <a:r>
              <a:rPr lang="en-US" dirty="0" err="1" smtClean="0"/>
              <a:t>laatu</a:t>
            </a:r>
            <a:r>
              <a:rPr lang="en-US" dirty="0" smtClean="0"/>
              <a:t> </a:t>
            </a:r>
            <a:r>
              <a:rPr lang="en-US" dirty="0" err="1" smtClean="0"/>
              <a:t>tulee</a:t>
            </a:r>
            <a:r>
              <a:rPr lang="en-US" dirty="0" smtClean="0"/>
              <a:t> olla </a:t>
            </a:r>
            <a:r>
              <a:rPr lang="en-US" dirty="0" err="1" smtClean="0"/>
              <a:t>erityissuunnittelijan</a:t>
            </a:r>
            <a:r>
              <a:rPr lang="en-US" dirty="0" smtClean="0"/>
              <a:t> </a:t>
            </a:r>
            <a:r>
              <a:rPr lang="en-US" dirty="0" err="1" smtClean="0"/>
              <a:t>tiedossa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Vesilaitteistoon</a:t>
            </a:r>
            <a:r>
              <a:rPr lang="en-US" dirty="0" smtClean="0"/>
              <a:t>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johtaa</a:t>
            </a:r>
            <a:r>
              <a:rPr lang="en-US" dirty="0" smtClean="0"/>
              <a:t> vain </a:t>
            </a:r>
            <a:r>
              <a:rPr lang="en-US" dirty="0" err="1" smtClean="0"/>
              <a:t>talousvedelle</a:t>
            </a:r>
            <a:r>
              <a:rPr lang="en-US" dirty="0" smtClean="0"/>
              <a:t> </a:t>
            </a:r>
            <a:r>
              <a:rPr lang="en-US" dirty="0" err="1" smtClean="0"/>
              <a:t>asetetut</a:t>
            </a:r>
            <a:r>
              <a:rPr lang="en-US" dirty="0" smtClean="0"/>
              <a:t> </a:t>
            </a:r>
            <a:r>
              <a:rPr lang="en-US" dirty="0" err="1" smtClean="0"/>
              <a:t>laatuvaatimukset</a:t>
            </a:r>
            <a:r>
              <a:rPr lang="en-US" dirty="0" smtClean="0"/>
              <a:t> </a:t>
            </a:r>
            <a:r>
              <a:rPr lang="en-US" dirty="0" err="1" smtClean="0"/>
              <a:t>täyttävää</a:t>
            </a:r>
            <a:r>
              <a:rPr lang="en-US" dirty="0" smtClean="0"/>
              <a:t> </a:t>
            </a:r>
            <a:r>
              <a:rPr lang="en-US" dirty="0" err="1" smtClean="0"/>
              <a:t>vettä</a:t>
            </a:r>
            <a:r>
              <a:rPr lang="en-US" dirty="0" smtClean="0"/>
              <a:t> / </a:t>
            </a:r>
            <a:r>
              <a:rPr lang="fi-FI" dirty="0"/>
              <a:t>talousvesiasetus (1352/2015 ja muutos683/2017)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8750037" cy="1094134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Veden</a:t>
            </a:r>
            <a:r>
              <a:rPr lang="en-US" sz="4000" dirty="0" smtClean="0"/>
              <a:t> </a:t>
            </a:r>
            <a:r>
              <a:rPr lang="en-US" sz="4000" dirty="0" err="1" smtClean="0"/>
              <a:t>lämpötila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562" y="1371600"/>
            <a:ext cx="8953238" cy="30353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Kylmävesilaitteistossa</a:t>
            </a:r>
            <a:r>
              <a:rPr lang="en-US" dirty="0" smtClean="0"/>
              <a:t> </a:t>
            </a:r>
            <a:r>
              <a:rPr lang="en-US" dirty="0" err="1" smtClean="0"/>
              <a:t>olevan</a:t>
            </a:r>
            <a:r>
              <a:rPr lang="en-US" dirty="0" smtClean="0"/>
              <a:t> </a:t>
            </a:r>
            <a:r>
              <a:rPr lang="en-US" dirty="0" err="1" smtClean="0"/>
              <a:t>veden</a:t>
            </a:r>
            <a:r>
              <a:rPr lang="en-US" dirty="0" smtClean="0"/>
              <a:t> </a:t>
            </a:r>
            <a:r>
              <a:rPr lang="en-US" dirty="0" err="1" smtClean="0"/>
              <a:t>lämpötila</a:t>
            </a:r>
            <a:r>
              <a:rPr lang="en-US" dirty="0" smtClean="0"/>
              <a:t> max. 20°C / 24°C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Lämminvesilaittestossa</a:t>
            </a:r>
            <a:r>
              <a:rPr lang="en-US" dirty="0" smtClean="0"/>
              <a:t> </a:t>
            </a:r>
            <a:r>
              <a:rPr lang="en-US" dirty="0" err="1" smtClean="0"/>
              <a:t>veden</a:t>
            </a:r>
            <a:r>
              <a:rPr lang="en-US" dirty="0" smtClean="0"/>
              <a:t> </a:t>
            </a:r>
            <a:r>
              <a:rPr lang="en-US" dirty="0" err="1" smtClean="0"/>
              <a:t>lämpötila</a:t>
            </a:r>
            <a:r>
              <a:rPr lang="en-US" dirty="0" smtClean="0"/>
              <a:t> min. 55°C ja max. </a:t>
            </a:r>
            <a:r>
              <a:rPr lang="en-US" dirty="0" err="1" smtClean="0"/>
              <a:t>odotusaika</a:t>
            </a:r>
            <a:r>
              <a:rPr lang="en-US" dirty="0" smtClean="0"/>
              <a:t> 20s. (</a:t>
            </a:r>
            <a:r>
              <a:rPr lang="en-US" dirty="0" err="1" smtClean="0"/>
              <a:t>ehdoton</a:t>
            </a:r>
            <a:r>
              <a:rPr lang="en-US" dirty="0" smtClean="0"/>
              <a:t>, </a:t>
            </a:r>
            <a:r>
              <a:rPr lang="en-US" dirty="0" err="1" smtClean="0"/>
              <a:t>suunnitteluarvona</a:t>
            </a:r>
            <a:r>
              <a:rPr lang="en-US" dirty="0" smtClean="0"/>
              <a:t> 10s)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V</a:t>
            </a:r>
            <a:r>
              <a:rPr lang="en-US" dirty="0" err="1" smtClean="0"/>
              <a:t>esilaitteistosta</a:t>
            </a:r>
            <a:r>
              <a:rPr lang="en-US" dirty="0" smtClean="0"/>
              <a:t> </a:t>
            </a:r>
            <a:r>
              <a:rPr lang="en-US" dirty="0" err="1" smtClean="0"/>
              <a:t>saatavan</a:t>
            </a:r>
            <a:r>
              <a:rPr lang="en-US" dirty="0" smtClean="0"/>
              <a:t> </a:t>
            </a:r>
            <a:r>
              <a:rPr lang="en-US" dirty="0" err="1" smtClean="0"/>
              <a:t>veden</a:t>
            </a:r>
            <a:r>
              <a:rPr lang="en-US" dirty="0" smtClean="0"/>
              <a:t> </a:t>
            </a:r>
            <a:r>
              <a:rPr lang="en-US" dirty="0" err="1" smtClean="0"/>
              <a:t>lämpötila</a:t>
            </a:r>
            <a:r>
              <a:rPr lang="en-US" dirty="0" smtClean="0"/>
              <a:t> </a:t>
            </a:r>
            <a:r>
              <a:rPr lang="en-US" dirty="0" err="1" smtClean="0"/>
              <a:t>saa</a:t>
            </a:r>
            <a:r>
              <a:rPr lang="en-US" dirty="0" smtClean="0"/>
              <a:t> olla </a:t>
            </a:r>
            <a:r>
              <a:rPr lang="en-US" dirty="0" err="1" smtClean="0"/>
              <a:t>korkeintaan</a:t>
            </a:r>
            <a:r>
              <a:rPr lang="en-US" dirty="0"/>
              <a:t> 65°C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8750037" cy="1005234"/>
          </a:xfrm>
        </p:spPr>
        <p:txBody>
          <a:bodyPr>
            <a:normAutofit/>
          </a:bodyPr>
          <a:lstStyle/>
          <a:p>
            <a:r>
              <a:rPr lang="fi-FI" sz="4000" dirty="0" smtClean="0"/>
              <a:t>Lämpimän </a:t>
            </a:r>
            <a:r>
              <a:rPr lang="fi-FI" sz="4000" dirty="0" smtClean="0"/>
              <a:t>käyttöveden kiertojohto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7962" y="1327563"/>
            <a:ext cx="8750037" cy="316823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Uuden rakennuksen kiertojohdossa ei saa olla </a:t>
            </a:r>
            <a:r>
              <a:rPr lang="fi-FI" dirty="0" err="1" smtClean="0"/>
              <a:t>lämmönluovuttimia</a:t>
            </a:r>
            <a:endParaRPr lang="fi-FI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Käyttövesipatterit ei sallittuja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Saneerauskohteissa käyttövesipatterit voidaan uusia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err="1" smtClean="0"/>
              <a:t>Lämmönluovuttimien</a:t>
            </a:r>
            <a:r>
              <a:rPr lang="fi-FI" dirty="0" smtClean="0"/>
              <a:t> teho </a:t>
            </a:r>
            <a:r>
              <a:rPr lang="fi-FI" dirty="0" err="1" smtClean="0"/>
              <a:t>max</a:t>
            </a:r>
            <a:r>
              <a:rPr lang="fi-FI" dirty="0" smtClean="0"/>
              <a:t>. </a:t>
            </a:r>
            <a:r>
              <a:rPr lang="fi-FI" dirty="0" smtClean="0"/>
              <a:t>200W huonetilaa kohti. </a:t>
            </a:r>
            <a:r>
              <a:rPr lang="fi-FI" sz="2100" dirty="0" smtClean="0"/>
              <a:t>Lattialämmitykset </a:t>
            </a:r>
            <a:r>
              <a:rPr lang="fi-FI" sz="2100" dirty="0" smtClean="0"/>
              <a:t>aina poistettava käytöstä</a:t>
            </a:r>
          </a:p>
        </p:txBody>
      </p:sp>
    </p:spTree>
    <p:extLst>
      <p:ext uri="{BB962C8B-B14F-4D97-AF65-F5344CB8AC3E}">
        <p14:creationId xmlns:p14="http://schemas.microsoft.com/office/powerpoint/2010/main" val="37665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8750037" cy="1081434"/>
          </a:xfrm>
        </p:spPr>
        <p:txBody>
          <a:bodyPr>
            <a:normAutofit/>
          </a:bodyPr>
          <a:lstStyle/>
          <a:p>
            <a:r>
              <a:rPr lang="fi-FI" sz="4000" dirty="0" smtClean="0"/>
              <a:t>Vesimittarit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7962" y="1358900"/>
            <a:ext cx="8750037" cy="38100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Vesimittarin oltava paikassa, jossa se on helposti asennettavissa, luettavissa, huollettavissa ja vaihdettavissa, eikä se saa jäätyä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Vesimittareiden </a:t>
            </a:r>
            <a:r>
              <a:rPr lang="fi-FI" dirty="0"/>
              <a:t>molemmin puolin asennettava sulkuventtiilit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Huoneistokohtaisten vesimittareiden on sijaittava paikassa, jossa ne ovat helposti asennettavissa, huollettavissa ja luettavissa</a:t>
            </a:r>
          </a:p>
          <a:p>
            <a:pPr algn="l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28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429867"/>
            <a:ext cx="8750037" cy="1043334"/>
          </a:xfrm>
        </p:spPr>
        <p:txBody>
          <a:bodyPr>
            <a:normAutofit/>
          </a:bodyPr>
          <a:lstStyle/>
          <a:p>
            <a:r>
              <a:rPr lang="fi-FI" sz="4000" dirty="0" smtClean="0"/>
              <a:t>Vuotojen </a:t>
            </a:r>
            <a:r>
              <a:rPr lang="fi-FI" sz="4000" dirty="0" smtClean="0"/>
              <a:t>havaittavuus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7962" y="1333500"/>
            <a:ext cx="8750037" cy="29845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Vesijohdot ja niihin liitettävät laitteet asennettava niin, että vuotovesi on helposti havaittavissa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Suunniteltava helposti tarkastettavaksi ja vaihdettaviksi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Vuotojen havaitsemiseksi käytettävä rakenteellisia ratkaisuja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Pystyjakojohdoissa oltava vuodonilmaisimet kerroksittain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Märkätilan lattiaan ei saa tehdä vesijohtojen läpivientejä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94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ikkelin kaupun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4E8D"/>
      </a:accent1>
      <a:accent2>
        <a:srgbClr val="61BAEA"/>
      </a:accent2>
      <a:accent3>
        <a:srgbClr val="71767D"/>
      </a:accent3>
      <a:accent4>
        <a:srgbClr val="FFD500"/>
      </a:accent4>
      <a:accent5>
        <a:srgbClr val="F07E26"/>
      </a:accent5>
      <a:accent6>
        <a:srgbClr val="5DA740"/>
      </a:accent6>
      <a:hlink>
        <a:srgbClr val="0563C1"/>
      </a:hlink>
      <a:folHlink>
        <a:srgbClr val="5AA6F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uva" ma:contentTypeID="0x0101009148F5A04DDD49CBA7127AADA5FB792B00AADE34325A8B49CDA8BB4DB53328F214005D53AE0FA123854DA56AA28799978403" ma:contentTypeVersion="1" ma:contentTypeDescription="Lataa kuva palvelimeen." ma:contentTypeScope="" ma:versionID="113a151ef594a471db4010951406ff82">
  <xsd:schema xmlns:xsd="http://www.w3.org/2001/XMLSchema" xmlns:xs="http://www.w3.org/2001/XMLSchema" xmlns:p="http://schemas.microsoft.com/office/2006/metadata/properties" xmlns:ns1="http://schemas.microsoft.com/sharepoint/v3" xmlns:ns2="88CB32D7-F406-4CB7-99AE-2C8347461E85" xmlns:ns3="http://schemas.microsoft.com/sharepoint/v3/fields" targetNamespace="http://schemas.microsoft.com/office/2006/metadata/properties" ma:root="true" ma:fieldsID="e82010486fe34e8b2ddbed83bb74863d" ns1:_="" ns2:_="" ns3:_="">
    <xsd:import namespace="http://schemas.microsoft.com/sharepoint/v3"/>
    <xsd:import namespace="88CB32D7-F406-4CB7-99AE-2C8347461E8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polk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edostotyyppi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tiedostotyyppi" ma:hidden="true" ma:internalName="HTML_x0020_File_x0020_Type" ma:readOnly="true">
      <xsd:simpleType>
        <xsd:restriction base="dms:Text"/>
      </xsd:simpleType>
    </xsd:element>
    <xsd:element name="FSObjType" ma:index="11" nillable="true" ma:displayName="Kohteen tyyppi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32D7-F406-4CB7-99AE-2C8347461E8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Pikkukuva on olemassa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eveys" ma:internalName="ImageWidth" ma:readOnly="true">
      <xsd:simpleType>
        <xsd:restriction base="dms:Unknown"/>
      </xsd:simpleType>
    </xsd:element>
    <xsd:element name="ImageHeight" ma:index="22" nillable="true" ma:displayName="Korkeus" ma:internalName="ImageHeight" ma:readOnly="true">
      <xsd:simpleType>
        <xsd:restriction base="dms:Unknown"/>
      </xsd:simpleType>
    </xsd:element>
    <xsd:element name="ImageCreateDate" ma:index="25" nillable="true" ma:displayName="Kuvattu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kijänoikeus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 ma:index="23" ma:displayName="Kommentit"/>
        <xsd:element name="keywords" minOccurs="0" maxOccurs="1" type="xsd:string" ma:index="14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wic_System_Copyright xmlns="http://schemas.microsoft.com/sharepoint/v3/fields" xsi:nil="true"/>
    <ImageCreateDate xmlns="88CB32D7-F406-4CB7-99AE-2C8347461E85" xsi:nil="true"/>
  </documentManagement>
</p:properties>
</file>

<file path=customXml/itemProps1.xml><?xml version="1.0" encoding="utf-8"?>
<ds:datastoreItem xmlns:ds="http://schemas.openxmlformats.org/officeDocument/2006/customXml" ds:itemID="{11F9F959-C5BC-4C83-B3BC-B25015295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CB32D7-F406-4CB7-99AE-2C8347461E85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7EBE41-9892-4261-BEA6-ABB3C92818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CCBBF5-5B3B-439B-8DE5-E72FFE651A1F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sharepoint/v3/fields"/>
    <ds:schemaRef ds:uri="88CB32D7-F406-4CB7-99AE-2C8347461E85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1157</TotalTime>
  <Words>549</Words>
  <Application>Microsoft Office PowerPoint</Application>
  <PresentationFormat>Mukautettu</PresentationFormat>
  <Paragraphs>79</Paragraphs>
  <Slides>16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Office Theme</vt:lpstr>
      <vt:lpstr>Rakennusten  vesi- ja viemärilaitteistot</vt:lpstr>
      <vt:lpstr>Soveltamisala</vt:lpstr>
      <vt:lpstr>Soveltamisala</vt:lpstr>
      <vt:lpstr>Kiinteistöjen vesi- ja viemärilaitteistojen suunnittelu</vt:lpstr>
      <vt:lpstr> Veden laatu</vt:lpstr>
      <vt:lpstr>Veden lämpötila</vt:lpstr>
      <vt:lpstr>Lämpimän käyttöveden kiertojohto</vt:lpstr>
      <vt:lpstr>Vesimittarit</vt:lpstr>
      <vt:lpstr>Vuotojen havaittavuus</vt:lpstr>
      <vt:lpstr>Vesilaitteiston sulku- ja varolaitteet</vt:lpstr>
      <vt:lpstr>Vesilaitteiston käyttöönoton mittaukset</vt:lpstr>
      <vt:lpstr>Rakennuksen jätevesilaitteisto</vt:lpstr>
      <vt:lpstr>Rakennuksen jätevesilaitteisto</vt:lpstr>
      <vt:lpstr>Olosuhteiden huomioon ottaminen</vt:lpstr>
      <vt:lpstr>Hulevedet</vt:lpstr>
      <vt:lpstr>Asetuksen keskeiset muutokset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Aino-Maria Vuoti</dc:creator>
  <cp:lastModifiedBy>Varis Henri</cp:lastModifiedBy>
  <cp:revision>60</cp:revision>
  <dcterms:created xsi:type="dcterms:W3CDTF">2017-05-02T09:07:37Z</dcterms:created>
  <dcterms:modified xsi:type="dcterms:W3CDTF">2018-04-08T12:15:02Z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0x0101009148F5A04DDD49CBA7127AADA5FB792B00AADE34325A8B49CDA8BB4DB53328F214005D53AE0FA123854DA56AA28799978403</vt:lpwstr>
  </property>
</Properties>
</file>