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  <p:sldMasterId id="2147483702" r:id="rId6"/>
  </p:sldMasterIdLst>
  <p:notesMasterIdLst>
    <p:notesMasterId r:id="rId15"/>
  </p:notesMasterIdLst>
  <p:sldIdLst>
    <p:sldId id="257" r:id="rId7"/>
    <p:sldId id="265" r:id="rId8"/>
    <p:sldId id="259" r:id="rId9"/>
    <p:sldId id="261" r:id="rId10"/>
    <p:sldId id="260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4"/>
    <p:restoredTop sz="94579"/>
  </p:normalViewPr>
  <p:slideViewPr>
    <p:cSldViewPr snapToGrid="0" snapToObjects="1">
      <p:cViewPr varScale="1">
        <p:scale>
          <a:sx n="81" d="100"/>
          <a:sy n="81" d="100"/>
        </p:scale>
        <p:origin x="-57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32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776FF-E1D5-2D4B-8082-C5FF8E0A0631}" type="datetimeFigureOut">
              <a:rPr lang="fi-FI" smtClean="0"/>
              <a:t>14.11.2019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CADE-7DBF-B94D-A728-43BF31F6D8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5CADE-7DBF-B94D-A728-43BF31F6D8E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127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gradFill>
          <a:gsLst>
            <a:gs pos="4000">
              <a:schemeClr val="bg2"/>
            </a:gs>
            <a:gs pos="95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9B6CF-B22B-E544-8464-E67588819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6663"/>
            <a:ext cx="9144000" cy="2387600"/>
          </a:xfrm>
        </p:spPr>
        <p:txBody>
          <a:bodyPr anchor="b"/>
          <a:lstStyle>
            <a:lvl1pPr algn="l">
              <a:defRPr sz="6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A6BF5D-B5EB-4043-8CD7-592A43A0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3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58D8B01C-D1BB-9E43-B320-B05C2241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4574" y="6200171"/>
            <a:ext cx="957129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483BB6-5A33-4E4A-86B3-EA43B058E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C047E47-AD77-EB49-91BE-05B3F136D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8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>
          <a:gsLst>
            <a:gs pos="5000">
              <a:schemeClr val="accent3"/>
            </a:gs>
            <a:gs pos="94000">
              <a:schemeClr val="accent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3145D-E2BF-7F48-BC52-8DD442CB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800BECAD-DC59-4940-886B-1B21E625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7572EC37-23AB-3145-83C1-0D73F665D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5A805BEE-E359-2047-91F4-FBA853D0E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D29EBD8-3F0B-1743-BD8E-B5E6F8D14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6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DE32C4-8F24-684E-BD9B-5AF017D7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37DBD-C542-1E41-ACDC-2007F792B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0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B2CAE1-879E-1847-B1DD-F9863BE2C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89E3BD-6508-7F44-9C58-C29EFF409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0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D7266F1-D8F1-944F-AAEE-2A35B676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78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8D89D9BC-0B16-B747-B552-0D2BE6F049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00C66483-C0D8-3440-B329-9C2C59F9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B1F6FB-6EC6-BA42-8064-8C6AA1A17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50" t="-1569"/>
          <a:stretch/>
        </p:blipFill>
        <p:spPr>
          <a:xfrm>
            <a:off x="0" y="6200174"/>
            <a:ext cx="54070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E86D2-9A68-C547-9A63-991167E2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DE65BC0-AFFF-B94E-8FB9-C2A66BA5D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B870A9B-A8C0-8A43-9582-50683FAB6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27C131-2A48-A742-9D18-751C60F40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50" t="-1569"/>
          <a:stretch/>
        </p:blipFill>
        <p:spPr>
          <a:xfrm>
            <a:off x="0" y="6200174"/>
            <a:ext cx="54070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9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FA0DC-DB7E-8643-B865-97675ABF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66838"/>
            <a:ext cx="10515600" cy="2852737"/>
          </a:xfrm>
        </p:spPr>
        <p:txBody>
          <a:bodyPr anchor="b"/>
          <a:lstStyle>
            <a:lvl1pPr>
              <a:defRPr sz="6000" i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CF0944-36BF-DB43-AB2C-EF4987208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65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1335FA43-34A5-684D-8AF3-C172060A3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E4E838A-9DE0-5040-91DC-7FFBC56CF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2B9CB9-333B-2744-9614-CDD0B29E8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50" t="-1569"/>
          <a:stretch/>
        </p:blipFill>
        <p:spPr>
          <a:xfrm>
            <a:off x="0" y="6200174"/>
            <a:ext cx="54070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2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62BC79-BAD3-224A-AE76-7B702E3D5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611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BC2D51-841D-0B4B-A4ED-B5B20B1E0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611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1003BB-8B96-DD49-8B02-71A800DF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8C180B-4C27-5740-9FC0-116723A0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11333198" y="526758"/>
            <a:ext cx="546100" cy="222834"/>
          </a:xfrm>
          <a:prstGeom prst="rect">
            <a:avLst/>
          </a:prstGeom>
        </p:spPr>
        <p:txBody>
          <a:bodyPr/>
          <a:lstStyle/>
          <a:p>
            <a:fld id="{2126108D-0E4A-204B-AEDA-C5920EB293D6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5D2C1A-99D4-4B40-863B-A4FABC0DF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50" t="-1569"/>
          <a:stretch/>
        </p:blipFill>
        <p:spPr>
          <a:xfrm>
            <a:off x="0" y="6200174"/>
            <a:ext cx="54070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4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3145D-E2BF-7F48-BC52-8DD442CB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800BECAD-DC59-4940-886B-1B21E625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77D531E7-1BC9-0C4D-B068-61D8D7039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78"/>
          <a:stretch/>
        </p:blipFill>
        <p:spPr>
          <a:xfrm>
            <a:off x="0" y="6124596"/>
            <a:ext cx="5478308" cy="733404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53F4C063-0C75-7A4E-88DE-01195E4BE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588" y="6127747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6763C6B1-A761-AF46-BA25-E5FFF4F32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700" y="365126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623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E1C13-C069-2F40-BA9D-5B8EE510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39752E-C89D-8545-8FC7-28A47A51E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9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E99462-A586-174A-B0F4-5A101A335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9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908ABF79-D129-824C-80B6-B3C566377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7136"/>
          <a:stretch/>
        </p:blipFill>
        <p:spPr>
          <a:xfrm>
            <a:off x="0" y="6124595"/>
            <a:ext cx="5513969" cy="733405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50D82998-C2F7-434D-99A0-EE14A034C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588" y="6127747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xmlns="" id="{E4881007-952F-534E-AD09-1A5BF5A9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700" y="365126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229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E6D55-A01A-A045-B22E-FA18C258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45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DE32C4-8F24-684E-BD9B-5AF017D7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37DBD-C542-1E41-ACDC-2007F792B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10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B2CAE1-879E-1847-B1DD-F9863BE2C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89E3BD-6508-7F44-9C58-C29EFF409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10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3" name="Picture 12" descr="A picture containing clock, object&#10;&#10;Description automatically generated">
            <a:extLst>
              <a:ext uri="{FF2B5EF4-FFF2-40B4-BE49-F238E27FC236}">
                <a16:creationId xmlns:a16="http://schemas.microsoft.com/office/drawing/2014/main" xmlns="" id="{8886409C-A213-7F41-AC5E-C04B3513C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614"/>
          <a:stretch/>
        </p:blipFill>
        <p:spPr>
          <a:xfrm>
            <a:off x="1" y="6131772"/>
            <a:ext cx="5513968" cy="726227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5443D7CE-FBC1-224B-ADD5-1FC9AEF1C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35588" y="6127747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A57792FA-D439-094C-A8A3-0B8F0A5C5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7700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759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CCBE4C-16CC-F146-89D4-73D71FEF7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xmlns="" id="{FF675369-9933-BD44-84C4-6404DD52B075}"/>
              </a:ext>
            </a:extLst>
          </p:cNvPr>
          <p:cNvSpPr/>
          <p:nvPr userDrawn="1"/>
        </p:nvSpPr>
        <p:spPr>
          <a:xfrm flipV="1">
            <a:off x="-17529" y="-13315"/>
            <a:ext cx="6275958" cy="6878888"/>
          </a:xfrm>
          <a:custGeom>
            <a:avLst/>
            <a:gdLst>
              <a:gd name="connsiteX0" fmla="*/ 0 w 5170206"/>
              <a:gd name="connsiteY0" fmla="*/ 0 h 6858001"/>
              <a:gd name="connsiteX1" fmla="*/ 5170206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8546 h 6866547"/>
              <a:gd name="connsiteX1" fmla="*/ 3623417 w 5170206"/>
              <a:gd name="connsiteY1" fmla="*/ 0 h 6866547"/>
              <a:gd name="connsiteX2" fmla="*/ 5170206 w 5170206"/>
              <a:gd name="connsiteY2" fmla="*/ 6866547 h 6866547"/>
              <a:gd name="connsiteX3" fmla="*/ 0 w 5170206"/>
              <a:gd name="connsiteY3" fmla="*/ 6866547 h 6866547"/>
              <a:gd name="connsiteX4" fmla="*/ 0 w 5170206"/>
              <a:gd name="connsiteY4" fmla="*/ 8546 h 6866547"/>
              <a:gd name="connsiteX0" fmla="*/ 0 w 5170206"/>
              <a:gd name="connsiteY0" fmla="*/ 0 h 6858001"/>
              <a:gd name="connsiteX1" fmla="*/ 3614872 w 5170206"/>
              <a:gd name="connsiteY1" fmla="*/ 8546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3631964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2421872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2969685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809454 w 5979660"/>
              <a:gd name="connsiteY0" fmla="*/ 0 h 6858001"/>
              <a:gd name="connsiteX1" fmla="*/ 3779139 w 5979660"/>
              <a:gd name="connsiteY1" fmla="*/ 0 h 6858001"/>
              <a:gd name="connsiteX2" fmla="*/ 5979660 w 5979660"/>
              <a:gd name="connsiteY2" fmla="*/ 6858001 h 6858001"/>
              <a:gd name="connsiteX3" fmla="*/ 0 w 5979660"/>
              <a:gd name="connsiteY3" fmla="*/ 6858001 h 6858001"/>
              <a:gd name="connsiteX4" fmla="*/ 809454 w 5979660"/>
              <a:gd name="connsiteY4" fmla="*/ 0 h 6858001"/>
              <a:gd name="connsiteX0" fmla="*/ 0 w 5987836"/>
              <a:gd name="connsiteY0" fmla="*/ 8546 h 6858001"/>
              <a:gd name="connsiteX1" fmla="*/ 3787315 w 5987836"/>
              <a:gd name="connsiteY1" fmla="*/ 0 h 6858001"/>
              <a:gd name="connsiteX2" fmla="*/ 5987836 w 5987836"/>
              <a:gd name="connsiteY2" fmla="*/ 6858001 h 6858001"/>
              <a:gd name="connsiteX3" fmla="*/ 8176 w 5987836"/>
              <a:gd name="connsiteY3" fmla="*/ 6858001 h 6858001"/>
              <a:gd name="connsiteX4" fmla="*/ 0 w 5987836"/>
              <a:gd name="connsiteY4" fmla="*/ 8546 h 6858001"/>
              <a:gd name="connsiteX0" fmla="*/ 0 w 5992972"/>
              <a:gd name="connsiteY0" fmla="*/ 0 h 6865559"/>
              <a:gd name="connsiteX1" fmla="*/ 3792451 w 5992972"/>
              <a:gd name="connsiteY1" fmla="*/ 7558 h 6865559"/>
              <a:gd name="connsiteX2" fmla="*/ 5992972 w 5992972"/>
              <a:gd name="connsiteY2" fmla="*/ 6865559 h 6865559"/>
              <a:gd name="connsiteX3" fmla="*/ 13312 w 5992972"/>
              <a:gd name="connsiteY3" fmla="*/ 6865559 h 6865559"/>
              <a:gd name="connsiteX4" fmla="*/ 0 w 5992972"/>
              <a:gd name="connsiteY4" fmla="*/ 0 h 686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2" h="6865559">
                <a:moveTo>
                  <a:pt x="0" y="0"/>
                </a:moveTo>
                <a:lnTo>
                  <a:pt x="3792451" y="7558"/>
                </a:lnTo>
                <a:lnTo>
                  <a:pt x="5992972" y="6865559"/>
                </a:lnTo>
                <a:lnTo>
                  <a:pt x="13312" y="6865559"/>
                </a:lnTo>
                <a:cubicBezTo>
                  <a:pt x="10587" y="4582407"/>
                  <a:pt x="2725" y="228315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377C373-E1ED-914E-A952-D2AC73E38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588" y="6127747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24C229D-F55C-3046-8241-B525E5CA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700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59BF02-B37B-3C4F-8D2A-AAA571D4A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6080516"/>
            <a:ext cx="1092200" cy="459589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xmlns="" id="{DF8AFE84-AE0C-E342-8A55-BCC9992AD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265" y="1242004"/>
            <a:ext cx="50292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xmlns="" id="{BB99F0C7-DB7F-F643-BE25-FBEEEEEAA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265" y="3721679"/>
            <a:ext cx="368270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40F6DE-308A-7442-8880-E9E0280519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83" y="5656837"/>
            <a:ext cx="1522017" cy="588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DABF85C-C402-BA42-8918-CF7A84315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6080514"/>
            <a:ext cx="1092200" cy="4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1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jumping in the air doing a trick on a skateboard&#10;&#10;Description automatically generated">
            <a:extLst>
              <a:ext uri="{FF2B5EF4-FFF2-40B4-BE49-F238E27FC236}">
                <a16:creationId xmlns:a16="http://schemas.microsoft.com/office/drawing/2014/main" xmlns="" id="{10C1CA85-15C2-144F-B3A8-1F39EB47D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971" y="0"/>
            <a:ext cx="8284029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708C17A-2959-5F46-9BC0-A8045CF3C96B}"/>
              </a:ext>
            </a:extLst>
          </p:cNvPr>
          <p:cNvSpPr/>
          <p:nvPr userDrawn="1"/>
        </p:nvSpPr>
        <p:spPr>
          <a:xfrm>
            <a:off x="3907971" y="5798634"/>
            <a:ext cx="8284029" cy="1070725"/>
          </a:xfrm>
          <a:prstGeom prst="rect">
            <a:avLst/>
          </a:prstGeom>
          <a:gradFill>
            <a:gsLst>
              <a:gs pos="27000">
                <a:schemeClr val="tx1">
                  <a:alpha val="36000"/>
                </a:schemeClr>
              </a:gs>
              <a:gs pos="86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435F83D-3B3D-E843-8C34-485BBA3F0657}"/>
              </a:ext>
            </a:extLst>
          </p:cNvPr>
          <p:cNvSpPr/>
          <p:nvPr userDrawn="1"/>
        </p:nvSpPr>
        <p:spPr>
          <a:xfrm flipV="1">
            <a:off x="-17529" y="-13315"/>
            <a:ext cx="6275958" cy="6878888"/>
          </a:xfrm>
          <a:custGeom>
            <a:avLst/>
            <a:gdLst>
              <a:gd name="connsiteX0" fmla="*/ 0 w 5170206"/>
              <a:gd name="connsiteY0" fmla="*/ 0 h 6858001"/>
              <a:gd name="connsiteX1" fmla="*/ 5170206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8546 h 6866547"/>
              <a:gd name="connsiteX1" fmla="*/ 3623417 w 5170206"/>
              <a:gd name="connsiteY1" fmla="*/ 0 h 6866547"/>
              <a:gd name="connsiteX2" fmla="*/ 5170206 w 5170206"/>
              <a:gd name="connsiteY2" fmla="*/ 6866547 h 6866547"/>
              <a:gd name="connsiteX3" fmla="*/ 0 w 5170206"/>
              <a:gd name="connsiteY3" fmla="*/ 6866547 h 6866547"/>
              <a:gd name="connsiteX4" fmla="*/ 0 w 5170206"/>
              <a:gd name="connsiteY4" fmla="*/ 8546 h 6866547"/>
              <a:gd name="connsiteX0" fmla="*/ 0 w 5170206"/>
              <a:gd name="connsiteY0" fmla="*/ 0 h 6858001"/>
              <a:gd name="connsiteX1" fmla="*/ 3614872 w 5170206"/>
              <a:gd name="connsiteY1" fmla="*/ 8546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3631964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2421872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2969685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809454 w 5979660"/>
              <a:gd name="connsiteY0" fmla="*/ 0 h 6858001"/>
              <a:gd name="connsiteX1" fmla="*/ 3779139 w 5979660"/>
              <a:gd name="connsiteY1" fmla="*/ 0 h 6858001"/>
              <a:gd name="connsiteX2" fmla="*/ 5979660 w 5979660"/>
              <a:gd name="connsiteY2" fmla="*/ 6858001 h 6858001"/>
              <a:gd name="connsiteX3" fmla="*/ 0 w 5979660"/>
              <a:gd name="connsiteY3" fmla="*/ 6858001 h 6858001"/>
              <a:gd name="connsiteX4" fmla="*/ 809454 w 5979660"/>
              <a:gd name="connsiteY4" fmla="*/ 0 h 6858001"/>
              <a:gd name="connsiteX0" fmla="*/ 0 w 5987836"/>
              <a:gd name="connsiteY0" fmla="*/ 8546 h 6858001"/>
              <a:gd name="connsiteX1" fmla="*/ 3787315 w 5987836"/>
              <a:gd name="connsiteY1" fmla="*/ 0 h 6858001"/>
              <a:gd name="connsiteX2" fmla="*/ 5987836 w 5987836"/>
              <a:gd name="connsiteY2" fmla="*/ 6858001 h 6858001"/>
              <a:gd name="connsiteX3" fmla="*/ 8176 w 5987836"/>
              <a:gd name="connsiteY3" fmla="*/ 6858001 h 6858001"/>
              <a:gd name="connsiteX4" fmla="*/ 0 w 5987836"/>
              <a:gd name="connsiteY4" fmla="*/ 8546 h 6858001"/>
              <a:gd name="connsiteX0" fmla="*/ 0 w 5992972"/>
              <a:gd name="connsiteY0" fmla="*/ 0 h 6865559"/>
              <a:gd name="connsiteX1" fmla="*/ 3792451 w 5992972"/>
              <a:gd name="connsiteY1" fmla="*/ 7558 h 6865559"/>
              <a:gd name="connsiteX2" fmla="*/ 5992972 w 5992972"/>
              <a:gd name="connsiteY2" fmla="*/ 6865559 h 6865559"/>
              <a:gd name="connsiteX3" fmla="*/ 13312 w 5992972"/>
              <a:gd name="connsiteY3" fmla="*/ 6865559 h 6865559"/>
              <a:gd name="connsiteX4" fmla="*/ 0 w 5992972"/>
              <a:gd name="connsiteY4" fmla="*/ 0 h 686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2" h="6865559">
                <a:moveTo>
                  <a:pt x="0" y="0"/>
                </a:moveTo>
                <a:lnTo>
                  <a:pt x="3792451" y="7558"/>
                </a:lnTo>
                <a:lnTo>
                  <a:pt x="5992972" y="6865559"/>
                </a:lnTo>
                <a:lnTo>
                  <a:pt x="13312" y="6865559"/>
                </a:lnTo>
                <a:cubicBezTo>
                  <a:pt x="10587" y="4582407"/>
                  <a:pt x="2725" y="2283152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E916E-E1A5-A949-A5C1-AFEC43288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265" y="1242004"/>
            <a:ext cx="50292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400368-D881-7A43-A972-B88DA989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265" y="3721679"/>
            <a:ext cx="368270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377C373-E1ED-914E-A952-D2AC73E38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588" y="6127747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24C229D-F55C-3046-8241-B525E5CA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700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59BF02-B37B-3C4F-8D2A-AAA571D4A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6080516"/>
            <a:ext cx="1092200" cy="459589"/>
          </a:xfrm>
          <a:prstGeom prst="rect">
            <a:avLst/>
          </a:prstGeom>
        </p:spPr>
      </p:pic>
      <p:pic>
        <p:nvPicPr>
          <p:cNvPr id="24" name="Picture 23" descr="A picture containing sky, kite, object, outdoor&#10;&#10;Description automatically generated">
            <a:extLst>
              <a:ext uri="{FF2B5EF4-FFF2-40B4-BE49-F238E27FC236}">
                <a16:creationId xmlns:a16="http://schemas.microsoft.com/office/drawing/2014/main" xmlns="" id="{AF3E77EA-883A-C743-BE32-DFF0DF9DB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83" y="5656837"/>
            <a:ext cx="1707350" cy="6596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F5C6F3B-A3CB-F348-AE37-41BB367C2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6086700"/>
            <a:ext cx="1092200" cy="4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gradFill>
          <a:gsLst>
            <a:gs pos="4000">
              <a:schemeClr val="accent2"/>
            </a:gs>
            <a:gs pos="95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9B6CF-B22B-E544-8464-E67588819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6663"/>
            <a:ext cx="9144000" cy="2387600"/>
          </a:xfrm>
        </p:spPr>
        <p:txBody>
          <a:bodyPr anchor="b"/>
          <a:lstStyle>
            <a:lvl1pPr algn="l">
              <a:defRPr sz="6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A6BF5D-B5EB-4043-8CD7-592A43A0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3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9D377094-AAF2-F64E-8374-EED14589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4574" y="6200171"/>
            <a:ext cx="957129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093829-D815-F14B-AF19-4FFB96FAA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C742F39-C57D-7942-B655-037D94207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804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BAF20222-0A29-864A-A533-B147E3B8D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887" y="0"/>
            <a:ext cx="8371114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A845A67-3F48-8E4B-B912-95A929C9DF59}"/>
              </a:ext>
            </a:extLst>
          </p:cNvPr>
          <p:cNvSpPr/>
          <p:nvPr userDrawn="1"/>
        </p:nvSpPr>
        <p:spPr>
          <a:xfrm>
            <a:off x="3907971" y="5798634"/>
            <a:ext cx="8284029" cy="1070725"/>
          </a:xfrm>
          <a:prstGeom prst="rect">
            <a:avLst/>
          </a:prstGeom>
          <a:gradFill>
            <a:gsLst>
              <a:gs pos="27000">
                <a:schemeClr val="tx1">
                  <a:alpha val="36000"/>
                </a:schemeClr>
              </a:gs>
              <a:gs pos="86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71779ED1-B6CA-EB4F-A209-770F448CE950}"/>
              </a:ext>
            </a:extLst>
          </p:cNvPr>
          <p:cNvSpPr/>
          <p:nvPr userDrawn="1"/>
        </p:nvSpPr>
        <p:spPr>
          <a:xfrm flipV="1">
            <a:off x="-17529" y="-13315"/>
            <a:ext cx="6275958" cy="6878888"/>
          </a:xfrm>
          <a:custGeom>
            <a:avLst/>
            <a:gdLst>
              <a:gd name="connsiteX0" fmla="*/ 0 w 5170206"/>
              <a:gd name="connsiteY0" fmla="*/ 0 h 6858001"/>
              <a:gd name="connsiteX1" fmla="*/ 5170206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8546 h 6866547"/>
              <a:gd name="connsiteX1" fmla="*/ 3623417 w 5170206"/>
              <a:gd name="connsiteY1" fmla="*/ 0 h 6866547"/>
              <a:gd name="connsiteX2" fmla="*/ 5170206 w 5170206"/>
              <a:gd name="connsiteY2" fmla="*/ 6866547 h 6866547"/>
              <a:gd name="connsiteX3" fmla="*/ 0 w 5170206"/>
              <a:gd name="connsiteY3" fmla="*/ 6866547 h 6866547"/>
              <a:gd name="connsiteX4" fmla="*/ 0 w 5170206"/>
              <a:gd name="connsiteY4" fmla="*/ 8546 h 6866547"/>
              <a:gd name="connsiteX0" fmla="*/ 0 w 5170206"/>
              <a:gd name="connsiteY0" fmla="*/ 0 h 6858001"/>
              <a:gd name="connsiteX1" fmla="*/ 3614872 w 5170206"/>
              <a:gd name="connsiteY1" fmla="*/ 8546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3631964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2421872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2969685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809454 w 5979660"/>
              <a:gd name="connsiteY0" fmla="*/ 0 h 6858001"/>
              <a:gd name="connsiteX1" fmla="*/ 3779139 w 5979660"/>
              <a:gd name="connsiteY1" fmla="*/ 0 h 6858001"/>
              <a:gd name="connsiteX2" fmla="*/ 5979660 w 5979660"/>
              <a:gd name="connsiteY2" fmla="*/ 6858001 h 6858001"/>
              <a:gd name="connsiteX3" fmla="*/ 0 w 5979660"/>
              <a:gd name="connsiteY3" fmla="*/ 6858001 h 6858001"/>
              <a:gd name="connsiteX4" fmla="*/ 809454 w 5979660"/>
              <a:gd name="connsiteY4" fmla="*/ 0 h 6858001"/>
              <a:gd name="connsiteX0" fmla="*/ 0 w 5987836"/>
              <a:gd name="connsiteY0" fmla="*/ 8546 h 6858001"/>
              <a:gd name="connsiteX1" fmla="*/ 3787315 w 5987836"/>
              <a:gd name="connsiteY1" fmla="*/ 0 h 6858001"/>
              <a:gd name="connsiteX2" fmla="*/ 5987836 w 5987836"/>
              <a:gd name="connsiteY2" fmla="*/ 6858001 h 6858001"/>
              <a:gd name="connsiteX3" fmla="*/ 8176 w 5987836"/>
              <a:gd name="connsiteY3" fmla="*/ 6858001 h 6858001"/>
              <a:gd name="connsiteX4" fmla="*/ 0 w 5987836"/>
              <a:gd name="connsiteY4" fmla="*/ 8546 h 6858001"/>
              <a:gd name="connsiteX0" fmla="*/ 0 w 5992972"/>
              <a:gd name="connsiteY0" fmla="*/ 0 h 6865559"/>
              <a:gd name="connsiteX1" fmla="*/ 3792451 w 5992972"/>
              <a:gd name="connsiteY1" fmla="*/ 7558 h 6865559"/>
              <a:gd name="connsiteX2" fmla="*/ 5992972 w 5992972"/>
              <a:gd name="connsiteY2" fmla="*/ 6865559 h 6865559"/>
              <a:gd name="connsiteX3" fmla="*/ 13312 w 5992972"/>
              <a:gd name="connsiteY3" fmla="*/ 6865559 h 6865559"/>
              <a:gd name="connsiteX4" fmla="*/ 0 w 5992972"/>
              <a:gd name="connsiteY4" fmla="*/ 0 h 686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2" h="6865559">
                <a:moveTo>
                  <a:pt x="0" y="0"/>
                </a:moveTo>
                <a:lnTo>
                  <a:pt x="3792451" y="7558"/>
                </a:lnTo>
                <a:lnTo>
                  <a:pt x="5992972" y="6865559"/>
                </a:lnTo>
                <a:lnTo>
                  <a:pt x="13312" y="6865559"/>
                </a:lnTo>
                <a:cubicBezTo>
                  <a:pt x="10587" y="4582407"/>
                  <a:pt x="2725" y="228315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377C373-E1ED-914E-A952-D2AC73E38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588" y="6127747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24C229D-F55C-3046-8241-B525E5CA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700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BD40099-A0AD-524F-B5FE-A37F8BED3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265" y="1242004"/>
            <a:ext cx="50292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1BEBD8BB-6B63-0243-B5C3-4BE480690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265" y="3721679"/>
            <a:ext cx="368270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D311F6-F90E-9342-A065-779480E74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80" y="5656744"/>
            <a:ext cx="1522020" cy="588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59BF02-B37B-3C4F-8D2A-AAA571D4A1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6080516"/>
            <a:ext cx="1092200" cy="4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3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garden&#10;&#10;Description automatically generated">
            <a:extLst>
              <a:ext uri="{FF2B5EF4-FFF2-40B4-BE49-F238E27FC236}">
                <a16:creationId xmlns:a16="http://schemas.microsoft.com/office/drawing/2014/main" xmlns="" id="{4F3BD91D-3E7E-7945-B371-2CB5F17A0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6971" y="7573"/>
            <a:ext cx="866502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F06A7E-D319-CE4F-9034-A365A3531C8F}"/>
              </a:ext>
            </a:extLst>
          </p:cNvPr>
          <p:cNvSpPr/>
          <p:nvPr userDrawn="1"/>
        </p:nvSpPr>
        <p:spPr>
          <a:xfrm>
            <a:off x="3907971" y="5776332"/>
            <a:ext cx="8284029" cy="1093027"/>
          </a:xfrm>
          <a:prstGeom prst="rect">
            <a:avLst/>
          </a:prstGeom>
          <a:gradFill>
            <a:gsLst>
              <a:gs pos="47000">
                <a:schemeClr val="tx1">
                  <a:alpha val="36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41FC5F3C-197B-B34D-B4FE-70D1E8FA1970}"/>
              </a:ext>
            </a:extLst>
          </p:cNvPr>
          <p:cNvSpPr/>
          <p:nvPr userDrawn="1"/>
        </p:nvSpPr>
        <p:spPr>
          <a:xfrm flipV="1">
            <a:off x="-17529" y="-13315"/>
            <a:ext cx="6275958" cy="6878888"/>
          </a:xfrm>
          <a:custGeom>
            <a:avLst/>
            <a:gdLst>
              <a:gd name="connsiteX0" fmla="*/ 0 w 5170206"/>
              <a:gd name="connsiteY0" fmla="*/ 0 h 6858001"/>
              <a:gd name="connsiteX1" fmla="*/ 5170206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8546 h 6866547"/>
              <a:gd name="connsiteX1" fmla="*/ 3623417 w 5170206"/>
              <a:gd name="connsiteY1" fmla="*/ 0 h 6866547"/>
              <a:gd name="connsiteX2" fmla="*/ 5170206 w 5170206"/>
              <a:gd name="connsiteY2" fmla="*/ 6866547 h 6866547"/>
              <a:gd name="connsiteX3" fmla="*/ 0 w 5170206"/>
              <a:gd name="connsiteY3" fmla="*/ 6866547 h 6866547"/>
              <a:gd name="connsiteX4" fmla="*/ 0 w 5170206"/>
              <a:gd name="connsiteY4" fmla="*/ 8546 h 6866547"/>
              <a:gd name="connsiteX0" fmla="*/ 0 w 5170206"/>
              <a:gd name="connsiteY0" fmla="*/ 0 h 6858001"/>
              <a:gd name="connsiteX1" fmla="*/ 3614872 w 5170206"/>
              <a:gd name="connsiteY1" fmla="*/ 8546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3631964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2421872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0 w 5170206"/>
              <a:gd name="connsiteY0" fmla="*/ 0 h 6858001"/>
              <a:gd name="connsiteX1" fmla="*/ 2969685 w 5170206"/>
              <a:gd name="connsiteY1" fmla="*/ 0 h 6858001"/>
              <a:gd name="connsiteX2" fmla="*/ 5170206 w 5170206"/>
              <a:gd name="connsiteY2" fmla="*/ 6858001 h 6858001"/>
              <a:gd name="connsiteX3" fmla="*/ 0 w 5170206"/>
              <a:gd name="connsiteY3" fmla="*/ 6858001 h 6858001"/>
              <a:gd name="connsiteX4" fmla="*/ 0 w 5170206"/>
              <a:gd name="connsiteY4" fmla="*/ 0 h 6858001"/>
              <a:gd name="connsiteX0" fmla="*/ 809454 w 5979660"/>
              <a:gd name="connsiteY0" fmla="*/ 0 h 6858001"/>
              <a:gd name="connsiteX1" fmla="*/ 3779139 w 5979660"/>
              <a:gd name="connsiteY1" fmla="*/ 0 h 6858001"/>
              <a:gd name="connsiteX2" fmla="*/ 5979660 w 5979660"/>
              <a:gd name="connsiteY2" fmla="*/ 6858001 h 6858001"/>
              <a:gd name="connsiteX3" fmla="*/ 0 w 5979660"/>
              <a:gd name="connsiteY3" fmla="*/ 6858001 h 6858001"/>
              <a:gd name="connsiteX4" fmla="*/ 809454 w 5979660"/>
              <a:gd name="connsiteY4" fmla="*/ 0 h 6858001"/>
              <a:gd name="connsiteX0" fmla="*/ 0 w 5987836"/>
              <a:gd name="connsiteY0" fmla="*/ 8546 h 6858001"/>
              <a:gd name="connsiteX1" fmla="*/ 3787315 w 5987836"/>
              <a:gd name="connsiteY1" fmla="*/ 0 h 6858001"/>
              <a:gd name="connsiteX2" fmla="*/ 5987836 w 5987836"/>
              <a:gd name="connsiteY2" fmla="*/ 6858001 h 6858001"/>
              <a:gd name="connsiteX3" fmla="*/ 8176 w 5987836"/>
              <a:gd name="connsiteY3" fmla="*/ 6858001 h 6858001"/>
              <a:gd name="connsiteX4" fmla="*/ 0 w 5987836"/>
              <a:gd name="connsiteY4" fmla="*/ 8546 h 6858001"/>
              <a:gd name="connsiteX0" fmla="*/ 0 w 5992972"/>
              <a:gd name="connsiteY0" fmla="*/ 0 h 6865559"/>
              <a:gd name="connsiteX1" fmla="*/ 3792451 w 5992972"/>
              <a:gd name="connsiteY1" fmla="*/ 7558 h 6865559"/>
              <a:gd name="connsiteX2" fmla="*/ 5992972 w 5992972"/>
              <a:gd name="connsiteY2" fmla="*/ 6865559 h 6865559"/>
              <a:gd name="connsiteX3" fmla="*/ 13312 w 5992972"/>
              <a:gd name="connsiteY3" fmla="*/ 6865559 h 6865559"/>
              <a:gd name="connsiteX4" fmla="*/ 0 w 5992972"/>
              <a:gd name="connsiteY4" fmla="*/ 0 h 6865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972" h="6865559">
                <a:moveTo>
                  <a:pt x="0" y="0"/>
                </a:moveTo>
                <a:lnTo>
                  <a:pt x="3792451" y="7558"/>
                </a:lnTo>
                <a:lnTo>
                  <a:pt x="5992972" y="6865559"/>
                </a:lnTo>
                <a:lnTo>
                  <a:pt x="13312" y="6865559"/>
                </a:lnTo>
                <a:cubicBezTo>
                  <a:pt x="10587" y="4582407"/>
                  <a:pt x="2725" y="2283152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377C373-E1ED-914E-A952-D2AC73E38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588" y="6127747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24C229D-F55C-3046-8241-B525E5CA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700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BD40099-A0AD-524F-B5FE-A37F8BED3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265" y="1242004"/>
            <a:ext cx="50292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1BEBD8BB-6B63-0243-B5C3-4BE480690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265" y="3721679"/>
            <a:ext cx="368270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D311F6-F90E-9342-A065-779480E74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80" y="5656744"/>
            <a:ext cx="1522020" cy="588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59BF02-B37B-3C4F-8D2A-AAA571D4A1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6080516"/>
            <a:ext cx="1092200" cy="45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5000">
              <a:schemeClr val="accent5"/>
            </a:gs>
            <a:gs pos="95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9B6CF-B22B-E544-8464-E67588819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6663"/>
            <a:ext cx="9144000" cy="2387600"/>
          </a:xfrm>
        </p:spPr>
        <p:txBody>
          <a:bodyPr anchor="b"/>
          <a:lstStyle>
            <a:lvl1pPr algn="l">
              <a:defRPr sz="6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A6BF5D-B5EB-4043-8CD7-592A43A0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3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A3932AD-32BD-4F48-B718-EA652742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4574" y="6200171"/>
            <a:ext cx="957129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AB47C3-0141-784A-880C-CB9E57CF7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D7696BA-C9B3-3E49-B930-8A10B5EF3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884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gradFill>
          <a:gsLst>
            <a:gs pos="5000">
              <a:schemeClr val="accent1"/>
            </a:gs>
            <a:gs pos="95000">
              <a:schemeClr val="accent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9B6CF-B22B-E544-8464-E67588819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6663"/>
            <a:ext cx="9144000" cy="2387600"/>
          </a:xfrm>
        </p:spPr>
        <p:txBody>
          <a:bodyPr anchor="b"/>
          <a:lstStyle>
            <a:lvl1pPr algn="l">
              <a:defRPr sz="60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A6BF5D-B5EB-4043-8CD7-592A43A0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3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44C6F2C-59D7-D046-ACDC-CCD2B42A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4574" y="6200171"/>
            <a:ext cx="957129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1C350D-40B0-1F42-BE91-C9AE69B41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1B503AD-367C-0745-9776-CE02108FD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48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>
          <a:gsLst>
            <a:gs pos="5000">
              <a:schemeClr val="accent3"/>
            </a:gs>
            <a:gs pos="95000">
              <a:schemeClr val="accent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9B6CF-B22B-E544-8464-E67588819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6663"/>
            <a:ext cx="9144000" cy="2387600"/>
          </a:xfrm>
        </p:spPr>
        <p:txBody>
          <a:bodyPr anchor="b"/>
          <a:lstStyle>
            <a:lvl1pPr algn="l">
              <a:defRPr sz="60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A6BF5D-B5EB-4043-8CD7-592A43A0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3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5A7F336-7B1B-D843-9639-517F3B7E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4574" y="6200171"/>
            <a:ext cx="957129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B51E7F-54BA-144F-B64E-B5530701E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3ADD350-DB6E-0947-8830-68A1C862D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57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gradFill>
          <a:gsLst>
            <a:gs pos="5000">
              <a:schemeClr val="accent3"/>
            </a:gs>
            <a:gs pos="94000">
              <a:schemeClr val="bg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9B6CF-B22B-E544-8464-E67588819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6663"/>
            <a:ext cx="9144000" cy="2387600"/>
          </a:xfrm>
        </p:spPr>
        <p:txBody>
          <a:bodyPr anchor="b"/>
          <a:lstStyle>
            <a:lvl1pPr algn="l">
              <a:defRPr sz="6000" b="1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A6BF5D-B5EB-4043-8CD7-592A43A0C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3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CBC4831-2DD3-F84E-B812-849523DB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4574" y="6200171"/>
            <a:ext cx="957129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C338B9-DAFD-554F-B20A-5B066A2E7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956FE3B-4FC6-5A4E-9867-D363CADA9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97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3145D-E2BF-7F48-BC52-8DD442CB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800BECAD-DC59-4940-886B-1B21E625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973B2591-A539-A943-945B-FFD5DFD11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647D0E4-AF87-9E4F-9DBB-F2963568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3DB3F0-1F95-954F-9B51-BCEDE66C0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50" t="-1569"/>
          <a:stretch/>
        </p:blipFill>
        <p:spPr>
          <a:xfrm>
            <a:off x="0" y="6200174"/>
            <a:ext cx="54070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6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5000">
              <a:schemeClr val="accent5"/>
            </a:gs>
            <a:gs pos="94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3145D-E2BF-7F48-BC52-8DD442CB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800BECAD-DC59-4940-886B-1B21E625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75101BD6-3F1D-5441-8372-EB4A8F9A9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C313F3F-646F-9D49-93CA-4399EFE5B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6DDD20-AC21-7C44-96F5-DB378A1AD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>
          <a:gsLst>
            <a:gs pos="5000">
              <a:schemeClr val="bg2"/>
            </a:gs>
            <a:gs pos="94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83145D-E2BF-7F48-BC52-8DD442CB2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800BECAD-DC59-4940-886B-1B21E625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ACD98B4-7758-D44C-A29D-D487E57B0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B3CA0D2-2E55-604B-9F9D-21947A19C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8A30D3-7AE0-CD47-A832-08C29C998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67" b="-1646"/>
          <a:stretch/>
        </p:blipFill>
        <p:spPr>
          <a:xfrm>
            <a:off x="1" y="6200173"/>
            <a:ext cx="54864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1CAA9-9064-764F-B2EF-1D503186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492435-1CB9-DE42-9484-B86E5B199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A43E2D-FE2B-6440-B6D3-FBED56004F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2915" y="6152940"/>
            <a:ext cx="1092200" cy="45958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1C26AC91-9281-6542-A2E8-3265B3B24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AAF14B3A-028C-0B4E-94D0-ACB52E666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755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01" r:id="rId2"/>
    <p:sldLayoutId id="2147483649" r:id="rId3"/>
    <p:sldLayoutId id="2147483667" r:id="rId4"/>
    <p:sldLayoutId id="2147483668" r:id="rId5"/>
    <p:sldLayoutId id="2147483669" r:id="rId6"/>
    <p:sldLayoutId id="2147483650" r:id="rId7"/>
    <p:sldLayoutId id="2147483697" r:id="rId8"/>
    <p:sldLayoutId id="2147483698" r:id="rId9"/>
    <p:sldLayoutId id="2147483699" r:id="rId10"/>
    <p:sldLayoutId id="2147483653" r:id="rId11"/>
    <p:sldLayoutId id="2147483654" r:id="rId12"/>
    <p:sldLayoutId id="2147483651" r:id="rId13"/>
    <p:sldLayoutId id="2147483659" r:id="rId14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1CAA9-9064-764F-B2EF-1D503186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492435-1CB9-DE42-9484-B86E5B199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51D0A5-14B7-B34D-8CD1-AC6E7BB4FF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600" y="6080516"/>
            <a:ext cx="1092200" cy="45958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E889E7A-437E-C54A-A92F-FD1D2490A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588" y="6127747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543001B1-D423-A64A-ABA5-929CA964B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700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4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70791D-9C43-D04E-9DA2-DA0BECAE6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FD465F8-9245-6B40-A23D-5015A892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2B30BD-9DB9-E946-948D-5DF95DBF73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2915" y="6152940"/>
            <a:ext cx="1092200" cy="459589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68B15F3B-4C4C-2A41-87A4-A4027C08B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96903" y="62001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97061365-C170-BE4D-8CD3-90DBC4A2A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9015" y="365125"/>
            <a:ext cx="546100" cy="222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126108D-0E4A-204B-AEDA-C5920EB293D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F5CB1A-9C90-9F4F-A3CA-C1EBE55D1E2A}"/>
              </a:ext>
            </a:extLst>
          </p:cNvPr>
          <p:cNvSpPr/>
          <p:nvPr userDrawn="1"/>
        </p:nvSpPr>
        <p:spPr>
          <a:xfrm>
            <a:off x="5297576" y="3244334"/>
            <a:ext cx="1596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Tyrnävän Mylly</a:t>
            </a:r>
          </a:p>
        </p:txBody>
      </p:sp>
    </p:spTree>
    <p:extLst>
      <p:ext uri="{BB962C8B-B14F-4D97-AF65-F5344CB8AC3E}">
        <p14:creationId xmlns:p14="http://schemas.microsoft.com/office/powerpoint/2010/main" val="38666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0" r:id="rId2"/>
    <p:sldLayoutId id="2147483711" r:id="rId3"/>
    <p:sldLayoutId id="214748371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EFC10-B0C9-474D-9D56-1CFB0A038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Made in Mikkeli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F196D9-4A60-9E4F-BCB0-6105D26147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Varhaiskasvatuksen </a:t>
            </a:r>
            <a:r>
              <a:rPr lang="fi-FI" dirty="0" err="1" smtClean="0"/>
              <a:t>brändityö</a:t>
            </a:r>
            <a:endParaRPr lang="fi-FI" dirty="0" smtClean="0"/>
          </a:p>
          <a:p>
            <a:r>
              <a:rPr lang="fi-FI" dirty="0" smtClean="0"/>
              <a:t>Eveliina Martiskainen-Pöyry, Sini Lahtinen, Anu Kaasalainen, Pirkko Rahikainen ja Tuula Rahikainen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A99675-0971-F843-809D-1961A7C3A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6108D-0E4A-204B-AEDA-C5920EB293D6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Mikkelin kaupungin strategian mukaan Mikkelissä on lupa tehdä toisin uudistumalla rohkeasti ja kokeillen. Tähän kehitystyöhön on mahdollisuus jokaisella työntekijällä osallistua. </a:t>
            </a:r>
            <a:endParaRPr lang="fi-FI" dirty="0" smtClean="0"/>
          </a:p>
          <a:p>
            <a:r>
              <a:rPr lang="fi-FI" dirty="0" smtClean="0"/>
              <a:t>Varhaiskasvatuksen </a:t>
            </a:r>
            <a:r>
              <a:rPr lang="fi-FI" dirty="0"/>
              <a:t>visio on tarjota perheiden tarpeista lähteviä, monipuolisia ja laadukkaita varhaiskasvatuspalveluja alueittain.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Mikkeli – ilo kasvattaa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6108D-0E4A-204B-AEDA-C5920EB293D6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5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Lapsi kulkee suunniteltua tunne- ja vuorovaikutuspolkua jatkumona varhaiskasvatuksesta kouluun. </a:t>
            </a:r>
            <a:endParaRPr lang="fi-FI" dirty="0" smtClean="0"/>
          </a:p>
          <a:p>
            <a:r>
              <a:rPr lang="fi-FI" dirty="0" smtClean="0"/>
              <a:t>Lapsi </a:t>
            </a:r>
            <a:r>
              <a:rPr lang="fi-FI" dirty="0"/>
              <a:t>on aktiivisena osallistujana häneen liittyvien asioiden käsittelyssä. </a:t>
            </a:r>
          </a:p>
          <a:p>
            <a:pPr marL="0" indent="0">
              <a:buNone/>
            </a:pPr>
            <a:r>
              <a:rPr lang="fi-FI" dirty="0"/>
              <a:t>» Luottamus, kestävä kehitys, vaikuttavuus, avoimuus, yhdenvertaisuus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IHMISELLE TEHTY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6108D-0E4A-204B-AEDA-C5920EB293D6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95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Koulutettu ja hyvinvoiva henkilöstö. Asenne ja ammatillisuus ovat kohdallaan. </a:t>
            </a:r>
            <a:endParaRPr lang="fi-FI" dirty="0" smtClean="0"/>
          </a:p>
          <a:p>
            <a:r>
              <a:rPr lang="fi-FI" dirty="0" smtClean="0"/>
              <a:t>Henkilöstölle </a:t>
            </a:r>
            <a:r>
              <a:rPr lang="fi-FI" dirty="0"/>
              <a:t>tarjotaan ja osittain velvoitetaan osallistumaan säännöllisesti </a:t>
            </a:r>
            <a:r>
              <a:rPr lang="fi-FI" dirty="0" smtClean="0"/>
              <a:t>täydennyskoulutuksiin.</a:t>
            </a:r>
          </a:p>
          <a:p>
            <a:r>
              <a:rPr lang="fi-FI" dirty="0" smtClean="0"/>
              <a:t>Varhaiskasvatuksen opettajille </a:t>
            </a:r>
            <a:r>
              <a:rPr lang="fi-FI" dirty="0"/>
              <a:t>mahdollistetaan säännöllinen SAK-aika.</a:t>
            </a:r>
          </a:p>
          <a:p>
            <a:pPr marL="0" indent="0">
              <a:buNone/>
            </a:pPr>
            <a:r>
              <a:rPr lang="fi-FI" dirty="0"/>
              <a:t>» Vaikuttavuus, kestävä kehitys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KASVUN HALU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6108D-0E4A-204B-AEDA-C5920EB293D6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99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Hyödynnämme oppimisympäristönä luontoa ja modernia kaupunkiympäristöä. </a:t>
            </a:r>
            <a:endParaRPr lang="fi-FI" dirty="0" smtClean="0"/>
          </a:p>
          <a:p>
            <a:r>
              <a:rPr lang="fi-FI" dirty="0" smtClean="0"/>
              <a:t>Välimatkat </a:t>
            </a:r>
            <a:r>
              <a:rPr lang="fi-FI" dirty="0"/>
              <a:t>ovat lyhyet, jokaisesta yksiköstä on helppo lähteä päivittäin retkelle metsään tai lähiliikuntapaikoille. </a:t>
            </a:r>
          </a:p>
          <a:p>
            <a:pPr marL="0" indent="0">
              <a:buNone/>
            </a:pPr>
            <a:r>
              <a:rPr lang="fi-FI" dirty="0"/>
              <a:t>» Kestävä kehitys, yhdenvertaisuus, luottamus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KESTÄVÄ KEHITYS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6108D-0E4A-204B-AEDA-C5920EB293D6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68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Henkilöstöllä on mahdollisuus osallistua koko varhaiskasvatustoiminnan suunnitteluun, kehittämiseen ja </a:t>
            </a:r>
            <a:r>
              <a:rPr lang="fi-FI" dirty="0" smtClean="0"/>
              <a:t>arviointiin.</a:t>
            </a:r>
          </a:p>
          <a:p>
            <a:r>
              <a:rPr lang="fi-FI" dirty="0" smtClean="0"/>
              <a:t>Yhteistyö </a:t>
            </a:r>
            <a:r>
              <a:rPr lang="fi-FI" dirty="0"/>
              <a:t>varhaiskasvatuksen eri yksiköiden välillä on tiivistä ja säännöllistä. Samoin yhteistyö yksityisten päiväkotien kanssa koetaan tärkeäksi.</a:t>
            </a:r>
          </a:p>
          <a:p>
            <a:pPr marL="0" indent="0">
              <a:buNone/>
            </a:pPr>
            <a:r>
              <a:rPr lang="fi-FI" dirty="0"/>
              <a:t>» Avoimuus, luottamus, vaikuttavuus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YHDESSÄ TEKEVÄ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6108D-0E4A-204B-AEDA-C5920EB293D6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6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Mikkelissä lapsuus nähdään arvokkaana ja ainutlaatuisena, jokaisella lapsella on oikeus tulla kuulluksi ja nähdyksi omana itsenään. </a:t>
            </a:r>
            <a:endParaRPr lang="fi-FI" dirty="0" smtClean="0"/>
          </a:p>
          <a:p>
            <a:r>
              <a:rPr lang="fi-FI" dirty="0" smtClean="0"/>
              <a:t>Lapsilla </a:t>
            </a:r>
            <a:r>
              <a:rPr lang="fi-FI" dirty="0"/>
              <a:t>on oikeus puhtaaseen ja turvalliseen ympäristöön turvallisten ja sensitiivisten kasvattajien luomassa toimintakulttuurissa. </a:t>
            </a:r>
            <a:endParaRPr lang="fi-FI" dirty="0" smtClean="0"/>
          </a:p>
          <a:p>
            <a:r>
              <a:rPr lang="fi-FI" dirty="0" smtClean="0"/>
              <a:t>Mikkeliin </a:t>
            </a:r>
            <a:r>
              <a:rPr lang="fi-FI" dirty="0"/>
              <a:t>rakennetaan uusia päiväkoteja </a:t>
            </a:r>
            <a:r>
              <a:rPr lang="fi-FI" dirty="0" smtClean="0"/>
              <a:t>Kattilansiltaan </a:t>
            </a:r>
            <a:r>
              <a:rPr lang="fi-FI" dirty="0"/>
              <a:t>ja </a:t>
            </a:r>
            <a:r>
              <a:rPr lang="fi-FI" dirty="0" smtClean="0"/>
              <a:t>Rantakylään vuosina 2020-21. Uudet päiväkodit otetaan käyttöön syksyn 2019 aikana </a:t>
            </a:r>
            <a:r>
              <a:rPr lang="fi-FI" dirty="0" err="1" smtClean="0"/>
              <a:t>Kalevankankaalla</a:t>
            </a:r>
            <a:r>
              <a:rPr lang="fi-FI" dirty="0" smtClean="0"/>
              <a:t> ja Haukivuorella.</a:t>
            </a: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Mikkelistä se pienikin ponnistaa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6108D-0E4A-204B-AEDA-C5920EB293D6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5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Tule </a:t>
            </a:r>
            <a:r>
              <a:rPr lang="fi-FI" dirty="0"/>
              <a:t>mukaan innostuneeseen joukkoomme </a:t>
            </a:r>
            <a:r>
              <a:rPr lang="fi-FI" dirty="0" smtClean="0"/>
              <a:t>kehittämään Mikkelin varhaiskasvatusta!</a:t>
            </a: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Mikkeli – samassa veneessä Saimaalla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6108D-0E4A-204B-AEDA-C5920EB293D6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3458192"/>
      </p:ext>
    </p:extLst>
  </p:cSld>
  <p:clrMapOvr>
    <a:masterClrMapping/>
  </p:clrMapOvr>
</p:sld>
</file>

<file path=ppt/theme/theme1.xml><?xml version="1.0" encoding="utf-8"?>
<a:theme xmlns:a="http://schemas.openxmlformats.org/drawingml/2006/main" name="Mikkeli_yleisteema">
  <a:themeElements>
    <a:clrScheme name="Mikkeli2">
      <a:dk1>
        <a:srgbClr val="000000"/>
      </a:dk1>
      <a:lt1>
        <a:srgbClr val="FFFFFF"/>
      </a:lt1>
      <a:dk2>
        <a:srgbClr val="224C8E"/>
      </a:dk2>
      <a:lt2>
        <a:srgbClr val="61BAE9"/>
      </a:lt2>
      <a:accent1>
        <a:srgbClr val="FFD300"/>
      </a:accent1>
      <a:accent2>
        <a:srgbClr val="EF7D24"/>
      </a:accent2>
      <a:accent3>
        <a:srgbClr val="D2D92A"/>
      </a:accent3>
      <a:accent4>
        <a:srgbClr val="5CA740"/>
      </a:accent4>
      <a:accent5>
        <a:srgbClr val="D84C6F"/>
      </a:accent5>
      <a:accent6>
        <a:srgbClr val="A61680"/>
      </a:accent6>
      <a:hlink>
        <a:srgbClr val="61BAE9"/>
      </a:hlink>
      <a:folHlink>
        <a:srgbClr val="224C8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kkeli_lisäteema">
  <a:themeElements>
    <a:clrScheme name="Mikkeli2">
      <a:dk1>
        <a:srgbClr val="000000"/>
      </a:dk1>
      <a:lt1>
        <a:srgbClr val="FFFFFF"/>
      </a:lt1>
      <a:dk2>
        <a:srgbClr val="224C8E"/>
      </a:dk2>
      <a:lt2>
        <a:srgbClr val="61BAE9"/>
      </a:lt2>
      <a:accent1>
        <a:srgbClr val="FFD300"/>
      </a:accent1>
      <a:accent2>
        <a:srgbClr val="EF7D24"/>
      </a:accent2>
      <a:accent3>
        <a:srgbClr val="D2D92A"/>
      </a:accent3>
      <a:accent4>
        <a:srgbClr val="5CA740"/>
      </a:accent4>
      <a:accent5>
        <a:srgbClr val="D84C6F"/>
      </a:accent5>
      <a:accent6>
        <a:srgbClr val="A61680"/>
      </a:accent6>
      <a:hlink>
        <a:srgbClr val="61BAE9"/>
      </a:hlink>
      <a:folHlink>
        <a:srgbClr val="224C8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kkeli_kuvateema">
  <a:themeElements>
    <a:clrScheme name="Mikkeli2">
      <a:dk1>
        <a:srgbClr val="000000"/>
      </a:dk1>
      <a:lt1>
        <a:srgbClr val="FFFFFF"/>
      </a:lt1>
      <a:dk2>
        <a:srgbClr val="224C8E"/>
      </a:dk2>
      <a:lt2>
        <a:srgbClr val="61BAE9"/>
      </a:lt2>
      <a:accent1>
        <a:srgbClr val="FFD300"/>
      </a:accent1>
      <a:accent2>
        <a:srgbClr val="EF7D24"/>
      </a:accent2>
      <a:accent3>
        <a:srgbClr val="D2D92A"/>
      </a:accent3>
      <a:accent4>
        <a:srgbClr val="5CA740"/>
      </a:accent4>
      <a:accent5>
        <a:srgbClr val="D84C6F"/>
      </a:accent5>
      <a:accent6>
        <a:srgbClr val="A61680"/>
      </a:accent6>
      <a:hlink>
        <a:srgbClr val="61BAE9"/>
      </a:hlink>
      <a:folHlink>
        <a:srgbClr val="224C8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025845-75c9-42db-8125-2ab8aa64cd99"/>
    <ValoIntranetDocumentType xmlns="e8025845-75c9-42db-8125-2ab8aa64cd99">Esitys</ValoIntranetDocumentType>
    <ValoLomakkeetLuokat xmlns="e8025845-75c9-42db-8125-2ab8aa64cd99">
      <Value>Henkilöstöasiat</Value>
    </ValoLomakkeetLuokat>
    <ValoLomakkeetOmistaja xmlns="e8025845-75c9-42db-8125-2ab8aa64cd99">Viestintä</ValoLomakkeetOmistaja>
    <TaxKeywordTaxHTField xmlns="e8025845-75c9-42db-8125-2ab8aa64cd99">
      <Terms xmlns="http://schemas.microsoft.com/office/infopath/2007/PartnerControls"/>
    </TaxKeywordTaxHTField>
    <ValoIntranetDocumentOwner xmlns="e8025845-75c9-42db-8125-2ab8aa64cd99">
      <UserInfo>
        <DisplayName>Pöyhönen Tarja</DisplayName>
        <AccountId>20</AccountId>
        <AccountType/>
      </UserInfo>
    </ValoIntranetDocument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ikkelin kaupungin dokumentti" ma:contentTypeID="0x0101006A759CC3617D4A19826487337992480900E6D357B1BE153D46AA8CD3F44A8581A0" ma:contentTypeVersion="8" ma:contentTypeDescription="Luo uusi asiakirja." ma:contentTypeScope="" ma:versionID="f4af4e71789d2646de48e98ebe721503">
  <xsd:schema xmlns:xsd="http://www.w3.org/2001/XMLSchema" xmlns:xs="http://www.w3.org/2001/XMLSchema" xmlns:p="http://schemas.microsoft.com/office/2006/metadata/properties" xmlns:ns2="e8025845-75c9-42db-8125-2ab8aa64cd99" targetNamespace="http://schemas.microsoft.com/office/2006/metadata/properties" ma:root="true" ma:fieldsID="4197c762aa220a08bd50d32761da12db" ns2:_="">
    <xsd:import namespace="e8025845-75c9-42db-8125-2ab8aa64cd99"/>
    <xsd:element name="properties">
      <xsd:complexType>
        <xsd:sequence>
          <xsd:element name="documentManagement">
            <xsd:complexType>
              <xsd:all>
                <xsd:element ref="ns2:ValoIntranetDocumentOwner"/>
                <xsd:element ref="ns2:ValoIntranetDocumentType"/>
                <xsd:element ref="ns2:TaxKeywordTaxHTField" minOccurs="0"/>
                <xsd:element ref="ns2:TaxCatchAll" minOccurs="0"/>
                <xsd:element ref="ns2:TaxCatchAllLabel" minOccurs="0"/>
                <xsd:element ref="ns2:ValoLomakkeetLuokat" minOccurs="0"/>
                <xsd:element ref="ns2:ValoLomakkeetOmista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25845-75c9-42db-8125-2ab8aa64cd99" elementFormDefault="qualified">
    <xsd:import namespace="http://schemas.microsoft.com/office/2006/documentManagement/types"/>
    <xsd:import namespace="http://schemas.microsoft.com/office/infopath/2007/PartnerControls"/>
    <xsd:element name="ValoIntranetDocumentOwner" ma:index="8" ma:displayName="Vastuuhenkilö" ma:list="UserInfo" ma:SharePointGroup="0" ma:internalName="ValoIntranetDocum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ValoIntranetDocumentType" ma:index="9" ma:displayName="Nimike" ma:internalName="ValoIntranetDocumentType" ma:readOnly="false">
      <xsd:simpleType>
        <xsd:restriction base="dms:Choice">
          <xsd:enumeration value="Suunnitelma"/>
          <xsd:enumeration value="Esitys"/>
          <xsd:enumeration value="Ohje"/>
          <xsd:enumeration value="Raportti"/>
          <xsd:enumeration value="Muistio"/>
          <xsd:enumeration value="Pöytäkirja"/>
          <xsd:enumeration value="Sopimus"/>
          <xsd:enumeration value="Luettelo"/>
          <xsd:enumeration value="Tiedote"/>
          <xsd:enumeration value="Lomake"/>
        </xsd:restriction>
      </xsd:simpleType>
    </xsd:element>
    <xsd:element name="TaxKeywordTaxHTField" ma:index="10" nillable="true" ma:taxonomy="true" ma:internalName="TaxKeywordTaxHTField" ma:taxonomyFieldName="TaxKeyword" ma:displayName="Yrityksen avainsanat" ma:fieldId="{23f27201-bee3-471e-b2e7-b64fd8b7ca38}" ma:taxonomyMulti="true" ma:sspId="7581240f-58bd-4d21-b18d-e427a82ad19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Luokituksen Kaikki-sarake" ma:hidden="true" ma:list="{caec08df-d97c-4411-8854-d46fe5844ab1}" ma:internalName="TaxCatchAll" ma:showField="CatchAllData" ma:web="e8025845-75c9-42db-8125-2ab8aa64cd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Luokituksen Kaikki-sarake1" ma:hidden="true" ma:list="{caec08df-d97c-4411-8854-d46fe5844ab1}" ma:internalName="TaxCatchAllLabel" ma:readOnly="true" ma:showField="CatchAllDataLabel" ma:web="e8025845-75c9-42db-8125-2ab8aa64cd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aloLomakkeetLuokat" ma:index="14" nillable="true" ma:displayName="Lomakkeen luokka" ma:internalName="ValoLomakkeetLuok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untotoimi"/>
                    <xsd:enumeration value="Henkilöstöasiat"/>
                    <xsd:enumeration value="Ikkunakirjepohjat"/>
                    <xsd:enumeration value="Jätehuolto"/>
                    <xsd:enumeration value="Kirjepohjat"/>
                    <xsd:enumeration value="Konsernipalvelut"/>
                    <xsd:enumeration value="Lastensuojelu"/>
                    <xsd:enumeration value="Lausuntolomakkeet"/>
                    <xsd:enumeration value="Museot"/>
                    <xsd:enumeration value="Rakennusvalvonta"/>
                    <xsd:enumeration value="Sivistystoimi"/>
                    <xsd:enumeration value="Sosiaali- ja terveystoimi"/>
                    <xsd:enumeration value="Talous"/>
                    <xsd:enumeration value="Tekninen toimi"/>
                  </xsd:restriction>
                </xsd:simpleType>
              </xsd:element>
            </xsd:sequence>
          </xsd:extension>
        </xsd:complexContent>
      </xsd:complexType>
    </xsd:element>
    <xsd:element name="ValoLomakkeetOmistaja" ma:index="15" nillable="true" ma:displayName="Omistaja" ma:description="" ma:internalName="ValoLomakkeetOmistaja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B183AB-847C-40FA-86CD-F0C6953FE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CF5798-C451-4F5D-92B9-37D3152C5EE7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e8025845-75c9-42db-8125-2ab8aa64cd99"/>
  </ds:schemaRefs>
</ds:datastoreItem>
</file>

<file path=customXml/itemProps3.xml><?xml version="1.0" encoding="utf-8"?>
<ds:datastoreItem xmlns:ds="http://schemas.openxmlformats.org/officeDocument/2006/customXml" ds:itemID="{E2163A30-0C95-4B47-8009-B962CA3B0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025845-75c9-42db-8125-2ab8aa64c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272</Words>
  <Application>Microsoft Office PowerPoint</Application>
  <PresentationFormat>Mukautettu</PresentationFormat>
  <Paragraphs>42</Paragraphs>
  <Slides>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Mikkeli_yleisteema</vt:lpstr>
      <vt:lpstr>Mikkeli_lisäteema</vt:lpstr>
      <vt:lpstr>Mikkeli_kuvateema</vt:lpstr>
      <vt:lpstr>Made in Mikkeli</vt:lpstr>
      <vt:lpstr>Mikkeli – ilo kasvattaa</vt:lpstr>
      <vt:lpstr>IHMISELLE TEHTY </vt:lpstr>
      <vt:lpstr>KASVUN HALU </vt:lpstr>
      <vt:lpstr>KESTÄVÄ KEHITYS </vt:lpstr>
      <vt:lpstr>YHDESSÄ TEKEVÄ </vt:lpstr>
      <vt:lpstr>Mikkelistä se pienikin ponnistaa</vt:lpstr>
      <vt:lpstr>Mikkeli – samassa veneessä Saimaalla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Kaupungin yleinen powerpoint-esityspohja</dc:title>
  <dc:creator>Jenny Korhonen</dc:creator>
  <cp:lastModifiedBy>Rahikainen Tupu</cp:lastModifiedBy>
  <cp:revision>33</cp:revision>
  <cp:lastPrinted>2018-11-05T15:41:38Z</cp:lastPrinted>
  <dcterms:created xsi:type="dcterms:W3CDTF">2018-11-02T14:41:50Z</dcterms:created>
  <dcterms:modified xsi:type="dcterms:W3CDTF">2019-11-14T08:53:36Z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0x0101006A759CC3617D4A19826487337992480900E6D357B1BE153D46AA8CD3F44A8581A0</vt:lpwstr>
  </property>
  <property fmtid="{D5CDD505-2E9C-101B-9397-08002B2CF9AE}" pid="3" name="TaxKeyword">
    <vt:lpwstr/>
  </property>
</Properties>
</file>